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5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2033"/>
    <a:srgbClr val="84161F"/>
    <a:srgbClr val="C4C4DA"/>
    <a:srgbClr val="1C1E26"/>
    <a:srgbClr val="303342"/>
    <a:srgbClr val="485F74"/>
    <a:srgbClr val="354655"/>
    <a:srgbClr val="C80000"/>
    <a:srgbClr val="85B31F"/>
    <a:srgbClr val="3C4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3" autoAdjust="0"/>
    <p:restoredTop sz="95332" autoAdjust="0"/>
  </p:normalViewPr>
  <p:slideViewPr>
    <p:cSldViewPr snapToGrid="0">
      <p:cViewPr varScale="1">
        <p:scale>
          <a:sx n="62" d="100"/>
          <a:sy n="62" d="100"/>
        </p:scale>
        <p:origin x="992" y="56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2434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2A-4101-B61E-F8944EC3EFB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2A-4101-B61E-F8944EC3EFB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54.7</c:v>
                </c:pt>
                <c:pt idx="1">
                  <c:v>45.3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2A-4101-B61E-F8944EC3EF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1D-4C7A-9BD6-21080E49A7B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1D-4C7A-9BD6-21080E49A7B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27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1D-4C7A-9BD6-21080E49A7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F8-42C2-B3EF-6C0D936F6DA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F8-42C2-B3EF-6C0D936F6DA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</c:v>
                </c:pt>
                <c:pt idx="1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F8-42C2-B3EF-6C0D936F6D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94-4BF8-ABDE-701C06BFC0C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94-4BF8-ABDE-701C06BFC0C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</c:v>
                </c:pt>
                <c:pt idx="1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94-4BF8-ABDE-701C06BFC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BA-4146-B3F8-678402DF5C4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BA-4146-B3F8-678402DF5C48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BA-4146-B3F8-678402DF5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EC-445D-9419-A153204E57B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EC-445D-9419-A153204E57B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EC-445D-9419-A153204E57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F3-477B-9448-A89B60538E2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F3-477B-9448-A89B60538E2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</c:v>
                </c:pt>
                <c:pt idx="1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F3-477B-9448-A89B60538E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37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87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5932" y="-2278940"/>
            <a:ext cx="5560136" cy="7937894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1271" y="-646793"/>
            <a:ext cx="6248400" cy="469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9421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‹#›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‹#›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667" r:id="rId26"/>
    <p:sldLayoutId id="2147483772" r:id="rId27"/>
    <p:sldLayoutId id="2147483790" r:id="rId28"/>
    <p:sldLayoutId id="2147483794" r:id="rId29"/>
    <p:sldLayoutId id="2147483663" r:id="rId30"/>
    <p:sldLayoutId id="2147483764" r:id="rId31"/>
    <p:sldLayoutId id="2147483759" r:id="rId32"/>
    <p:sldLayoutId id="2147483776" r:id="rId33"/>
    <p:sldLayoutId id="2147483755" r:id="rId34"/>
    <p:sldLayoutId id="2147483664" r:id="rId35"/>
    <p:sldLayoutId id="2147483782" r:id="rId36"/>
    <p:sldLayoutId id="2147483777" r:id="rId37"/>
    <p:sldLayoutId id="2147483774" r:id="rId38"/>
    <p:sldLayoutId id="2147483775" r:id="rId39"/>
    <p:sldLayoutId id="2147483665" r:id="rId40"/>
    <p:sldLayoutId id="2147483666" r:id="rId41"/>
    <p:sldLayoutId id="2147483668" r:id="rId42"/>
    <p:sldLayoutId id="2147483669" r:id="rId43"/>
    <p:sldLayoutId id="2147483670" r:id="rId44"/>
    <p:sldLayoutId id="2147483671" r:id="rId45"/>
    <p:sldLayoutId id="2147483672" r:id="rId46"/>
    <p:sldLayoutId id="2147483673" r:id="rId47"/>
    <p:sldLayoutId id="2147483674" r:id="rId48"/>
    <p:sldLayoutId id="2147483675" r:id="rId49"/>
    <p:sldLayoutId id="2147483676" r:id="rId50"/>
    <p:sldLayoutId id="2147483677" r:id="rId51"/>
    <p:sldLayoutId id="2147483678" r:id="rId52"/>
    <p:sldLayoutId id="2147483679" r:id="rId53"/>
    <p:sldLayoutId id="2147483680" r:id="rId54"/>
    <p:sldLayoutId id="2147483681" r:id="rId55"/>
    <p:sldLayoutId id="2147483682" r:id="rId56"/>
    <p:sldLayoutId id="2147483683" r:id="rId57"/>
    <p:sldLayoutId id="2147483684" r:id="rId58"/>
    <p:sldLayoutId id="2147483685" r:id="rId59"/>
    <p:sldLayoutId id="2147483686" r:id="rId60"/>
    <p:sldLayoutId id="2147483687" r:id="rId61"/>
    <p:sldLayoutId id="2147483688" r:id="rId62"/>
    <p:sldLayoutId id="2147483689" r:id="rId63"/>
    <p:sldLayoutId id="2147483649" r:id="rId64"/>
    <p:sldLayoutId id="2147483691" r:id="rId65"/>
    <p:sldLayoutId id="2147483692" r:id="rId66"/>
    <p:sldLayoutId id="2147483693" r:id="rId67"/>
    <p:sldLayoutId id="2147483694" r:id="rId68"/>
    <p:sldLayoutId id="2147483695" r:id="rId69"/>
    <p:sldLayoutId id="2147483696" r:id="rId70"/>
    <p:sldLayoutId id="2147483697" r:id="rId71"/>
    <p:sldLayoutId id="2147483698" r:id="rId72"/>
    <p:sldLayoutId id="2147483699" r:id="rId73"/>
    <p:sldLayoutId id="2147483700" r:id="rId74"/>
    <p:sldLayoutId id="2147483701" r:id="rId75"/>
    <p:sldLayoutId id="2147483702" r:id="rId76"/>
    <p:sldLayoutId id="2147483703" r:id="rId77"/>
    <p:sldLayoutId id="2147483704" r:id="rId78"/>
    <p:sldLayoutId id="2147483705" r:id="rId79"/>
    <p:sldLayoutId id="2147483706" r:id="rId80"/>
    <p:sldLayoutId id="2147483707" r:id="rId81"/>
    <p:sldLayoutId id="2147483709" r:id="rId82"/>
    <p:sldLayoutId id="2147483710" r:id="rId83"/>
    <p:sldLayoutId id="2147483711" r:id="rId84"/>
    <p:sldLayoutId id="2147483712" r:id="rId85"/>
    <p:sldLayoutId id="2147483713" r:id="rId86"/>
    <p:sldLayoutId id="2147483714" r:id="rId87"/>
    <p:sldLayoutId id="2147483716" r:id="rId88"/>
    <p:sldLayoutId id="2147483717" r:id="rId89"/>
    <p:sldLayoutId id="2147483719" r:id="rId90"/>
    <p:sldLayoutId id="2147483721" r:id="rId91"/>
    <p:sldLayoutId id="2147483720" r:id="rId92"/>
    <p:sldLayoutId id="2147483722" r:id="rId93"/>
    <p:sldLayoutId id="2147483723" r:id="rId94"/>
    <p:sldLayoutId id="2147483724" r:id="rId95"/>
    <p:sldLayoutId id="2147483725" r:id="rId96"/>
    <p:sldLayoutId id="2147483726" r:id="rId97"/>
    <p:sldLayoutId id="2147483727" r:id="rId98"/>
    <p:sldLayoutId id="2147483728" r:id="rId99"/>
    <p:sldLayoutId id="2147483729" r:id="rId100"/>
    <p:sldLayoutId id="2147483730" r:id="rId101"/>
    <p:sldLayoutId id="2147483731" r:id="rId102"/>
    <p:sldLayoutId id="2147483732" r:id="rId103"/>
    <p:sldLayoutId id="2147483733" r:id="rId104"/>
    <p:sldLayoutId id="2147483773" r:id="rId105"/>
    <p:sldLayoutId id="2147483734" r:id="rId106"/>
    <p:sldLayoutId id="2147483735" r:id="rId107"/>
    <p:sldLayoutId id="2147483736" r:id="rId108"/>
    <p:sldLayoutId id="2147483737" r:id="rId109"/>
    <p:sldLayoutId id="2147483738" r:id="rId110"/>
    <p:sldLayoutId id="2147483739" r:id="rId111"/>
    <p:sldLayoutId id="2147483741" r:id="rId112"/>
    <p:sldLayoutId id="2147483742" r:id="rId113"/>
    <p:sldLayoutId id="2147483743" r:id="rId114"/>
    <p:sldLayoutId id="2147483744" r:id="rId115"/>
    <p:sldLayoutId id="2147483745" r:id="rId116"/>
    <p:sldLayoutId id="2147483746" r:id="rId117"/>
    <p:sldLayoutId id="2147483747" r:id="rId118"/>
    <p:sldLayoutId id="2147483748" r:id="rId119"/>
    <p:sldLayoutId id="2147483749" r:id="rId120"/>
    <p:sldLayoutId id="2147483750" r:id="rId121"/>
    <p:sldLayoutId id="2147483751" r:id="rId122"/>
    <p:sldLayoutId id="2147483752" r:id="rId123"/>
    <p:sldLayoutId id="2147483753" r:id="rId124"/>
    <p:sldLayoutId id="2147483754" r:id="rId125"/>
    <p:sldLayoutId id="2147483756" r:id="rId126"/>
    <p:sldLayoutId id="2147483757" r:id="rId127"/>
    <p:sldLayoutId id="2147483758" r:id="rId128"/>
    <p:sldLayoutId id="2147483763" r:id="rId129"/>
    <p:sldLayoutId id="2147483766" r:id="rId130"/>
    <p:sldLayoutId id="2147483765" r:id="rId131"/>
    <p:sldLayoutId id="2147483768" r:id="rId132"/>
    <p:sldLayoutId id="2147483769" r:id="rId133"/>
    <p:sldLayoutId id="2147483770" r:id="rId134"/>
    <p:sldLayoutId id="2147483771" r:id="rId135"/>
    <p:sldLayoutId id="2147483787" r:id="rId136"/>
    <p:sldLayoutId id="2147483780" r:id="rId137"/>
    <p:sldLayoutId id="2147483783" r:id="rId138"/>
    <p:sldLayoutId id="2147483784" r:id="rId139"/>
    <p:sldLayoutId id="2147483785" r:id="rId140"/>
    <p:sldLayoutId id="2147483786" r:id="rId141"/>
    <p:sldLayoutId id="2147483791" r:id="rId142"/>
    <p:sldLayoutId id="2147483789" r:id="rId143"/>
    <p:sldLayoutId id="2147483793" r:id="rId144"/>
    <p:sldLayoutId id="2147483690" r:id="rId1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0b_2YOTtI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chart" Target="../charts/chart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9260" y="3068882"/>
            <a:ext cx="5650591" cy="917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uk-UA" sz="7200" b="1" dirty="0">
                <a:solidFill>
                  <a:schemeClr val="bg1"/>
                </a:solidFill>
                <a:latin typeface="+mj-lt"/>
              </a:rPr>
              <a:t>Телебачення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36124" y="4174635"/>
            <a:ext cx="647125" cy="165427"/>
            <a:chOff x="795585" y="3421099"/>
            <a:chExt cx="1066015" cy="272508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36123" y="1687685"/>
            <a:ext cx="963485" cy="902651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13" name="AutoShape 110"/>
            <p:cNvSpPr>
              <a:spLocks/>
            </p:cNvSpPr>
            <p:nvPr/>
          </p:nvSpPr>
          <p:spPr bwMode="auto">
            <a:xfrm>
              <a:off x="5426869" y="3611864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4" name="AutoShape 111"/>
            <p:cNvSpPr>
              <a:spLocks/>
            </p:cNvSpPr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7" r="212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3196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>
                  <a:alpha val="82000"/>
                </a:schemeClr>
              </a:gs>
              <a:gs pos="100000">
                <a:schemeClr val="accent5">
                  <a:alpha val="88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70439" y="743735"/>
            <a:ext cx="47386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6000" dirty="0">
                <a:solidFill>
                  <a:schemeClr val="bg1"/>
                </a:solidFill>
                <a:latin typeface="+mj-lt"/>
              </a:rPr>
              <a:t>Кому належать українські телеканали?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76555" y="4314577"/>
            <a:ext cx="581920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uk-UA" dirty="0">
                <a:solidFill>
                  <a:schemeClr val="bg1"/>
                </a:solidFill>
                <a:cs typeface="Segoe UI Light" panose="020B0502040204020203" pitchFamily="34" charset="0"/>
              </a:rPr>
              <a:t>Позиція власника телевізійного каналу пріоритетна у виборі </a:t>
            </a:r>
            <a:r>
              <a:rPr lang="uk-UA" dirty="0" err="1">
                <a:solidFill>
                  <a:schemeClr val="bg1"/>
                </a:solidFill>
                <a:cs typeface="Segoe UI Light" panose="020B0502040204020203" pitchFamily="34" charset="0"/>
              </a:rPr>
              <a:t>контентної</a:t>
            </a:r>
            <a:r>
              <a:rPr lang="uk-UA" dirty="0">
                <a:solidFill>
                  <a:schemeClr val="bg1"/>
                </a:solidFill>
                <a:cs typeface="Segoe UI Light" panose="020B0502040204020203" pitchFamily="34" charset="0"/>
              </a:rPr>
              <a:t> стратегії і часто стає способом лобіювання чужих інтересів. Це суперечить базовим принципам журналістики й обмежує право громадян отримувати прозору, повну та об’єктивну інформацію. Що створює загрозу </a:t>
            </a:r>
            <a:r>
              <a:rPr lang="uk-UA" b="1" dirty="0">
                <a:solidFill>
                  <a:schemeClr val="bg1"/>
                </a:solidFill>
                <a:cs typeface="Segoe UI Semibold" panose="020B0702040204020203" pitchFamily="34" charset="0"/>
              </a:rPr>
              <a:t>свободі слова </a:t>
            </a:r>
            <a:r>
              <a:rPr lang="uk-UA" dirty="0">
                <a:solidFill>
                  <a:schemeClr val="bg1"/>
                </a:solidFill>
                <a:cs typeface="Segoe UI Light" panose="020B0502040204020203" pitchFamily="34" charset="0"/>
              </a:rPr>
              <a:t>в Україні.</a:t>
            </a:r>
          </a:p>
        </p:txBody>
      </p:sp>
      <p:pic>
        <p:nvPicPr>
          <p:cNvPr id="22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" y="0"/>
            <a:ext cx="5461310" cy="6858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096000" y="728261"/>
            <a:ext cx="735910" cy="735910"/>
            <a:chOff x="7220932" y="4378730"/>
            <a:chExt cx="735910" cy="735910"/>
          </a:xfrm>
        </p:grpSpPr>
        <p:sp>
          <p:nvSpPr>
            <p:cNvPr id="24" name="Oval 23"/>
            <p:cNvSpPr/>
            <p:nvPr/>
          </p:nvSpPr>
          <p:spPr>
            <a:xfrm>
              <a:off x="7220932" y="4378730"/>
              <a:ext cx="735910" cy="73591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47"/>
            <p:cNvSpPr>
              <a:spLocks noChangeArrowheads="1"/>
            </p:cNvSpPr>
            <p:nvPr/>
          </p:nvSpPr>
          <p:spPr bwMode="auto">
            <a:xfrm>
              <a:off x="7388392" y="4578527"/>
              <a:ext cx="400989" cy="352297"/>
            </a:xfrm>
            <a:custGeom>
              <a:avLst/>
              <a:gdLst>
                <a:gd name="T0" fmla="*/ 221804 w 498"/>
                <a:gd name="T1" fmla="*/ 194813 h 435"/>
                <a:gd name="T2" fmla="*/ 221804 w 498"/>
                <a:gd name="T3" fmla="*/ 194813 h 435"/>
                <a:gd name="T4" fmla="*/ 217341 w 498"/>
                <a:gd name="T5" fmla="*/ 147232 h 435"/>
                <a:gd name="T6" fmla="*/ 189671 w 498"/>
                <a:gd name="T7" fmla="*/ 131521 h 435"/>
                <a:gd name="T8" fmla="*/ 166018 w 498"/>
                <a:gd name="T9" fmla="*/ 103691 h 435"/>
                <a:gd name="T10" fmla="*/ 174051 w 498"/>
                <a:gd name="T11" fmla="*/ 87980 h 435"/>
                <a:gd name="T12" fmla="*/ 182084 w 498"/>
                <a:gd name="T13" fmla="*/ 71372 h 435"/>
                <a:gd name="T14" fmla="*/ 178068 w 498"/>
                <a:gd name="T15" fmla="*/ 67781 h 435"/>
                <a:gd name="T16" fmla="*/ 182084 w 498"/>
                <a:gd name="T17" fmla="*/ 51621 h 435"/>
                <a:gd name="T18" fmla="*/ 154415 w 498"/>
                <a:gd name="T19" fmla="*/ 27830 h 435"/>
                <a:gd name="T20" fmla="*/ 126745 w 498"/>
                <a:gd name="T21" fmla="*/ 51621 h 435"/>
                <a:gd name="T22" fmla="*/ 130762 w 498"/>
                <a:gd name="T23" fmla="*/ 67781 h 435"/>
                <a:gd name="T24" fmla="*/ 126745 w 498"/>
                <a:gd name="T25" fmla="*/ 71372 h 435"/>
                <a:gd name="T26" fmla="*/ 134778 w 498"/>
                <a:gd name="T27" fmla="*/ 87980 h 435"/>
                <a:gd name="T28" fmla="*/ 138795 w 498"/>
                <a:gd name="T29" fmla="*/ 103691 h 435"/>
                <a:gd name="T30" fmla="*/ 130762 w 498"/>
                <a:gd name="T31" fmla="*/ 123441 h 435"/>
                <a:gd name="T32" fmla="*/ 170035 w 498"/>
                <a:gd name="T33" fmla="*/ 163392 h 435"/>
                <a:gd name="T34" fmla="*/ 170035 w 498"/>
                <a:gd name="T35" fmla="*/ 194813 h 435"/>
                <a:gd name="T36" fmla="*/ 221804 w 498"/>
                <a:gd name="T37" fmla="*/ 194813 h 435"/>
                <a:gd name="T38" fmla="*/ 115142 w 498"/>
                <a:gd name="T39" fmla="*/ 135561 h 435"/>
                <a:gd name="T40" fmla="*/ 115142 w 498"/>
                <a:gd name="T41" fmla="*/ 135561 h 435"/>
                <a:gd name="T42" fmla="*/ 83455 w 498"/>
                <a:gd name="T43" fmla="*/ 103691 h 435"/>
                <a:gd name="T44" fmla="*/ 95059 w 498"/>
                <a:gd name="T45" fmla="*/ 75412 h 435"/>
                <a:gd name="T46" fmla="*/ 103092 w 498"/>
                <a:gd name="T47" fmla="*/ 59701 h 435"/>
                <a:gd name="T48" fmla="*/ 99075 w 498"/>
                <a:gd name="T49" fmla="*/ 51621 h 435"/>
                <a:gd name="T50" fmla="*/ 103092 w 498"/>
                <a:gd name="T51" fmla="*/ 31870 h 435"/>
                <a:gd name="T52" fmla="*/ 67389 w 498"/>
                <a:gd name="T53" fmla="*/ 0 h 435"/>
                <a:gd name="T54" fmla="*/ 31686 w 498"/>
                <a:gd name="T55" fmla="*/ 31870 h 435"/>
                <a:gd name="T56" fmla="*/ 31686 w 498"/>
                <a:gd name="T57" fmla="*/ 51621 h 435"/>
                <a:gd name="T58" fmla="*/ 31686 w 498"/>
                <a:gd name="T59" fmla="*/ 59701 h 435"/>
                <a:gd name="T60" fmla="*/ 39719 w 498"/>
                <a:gd name="T61" fmla="*/ 75412 h 435"/>
                <a:gd name="T62" fmla="*/ 47753 w 498"/>
                <a:gd name="T63" fmla="*/ 103691 h 435"/>
                <a:gd name="T64" fmla="*/ 20083 w 498"/>
                <a:gd name="T65" fmla="*/ 135561 h 435"/>
                <a:gd name="T66" fmla="*/ 0 w 498"/>
                <a:gd name="T67" fmla="*/ 155312 h 435"/>
                <a:gd name="T68" fmla="*/ 0 w 498"/>
                <a:gd name="T69" fmla="*/ 194813 h 435"/>
                <a:gd name="T70" fmla="*/ 154415 w 498"/>
                <a:gd name="T71" fmla="*/ 194813 h 435"/>
                <a:gd name="T72" fmla="*/ 154415 w 498"/>
                <a:gd name="T73" fmla="*/ 163392 h 435"/>
                <a:gd name="T74" fmla="*/ 115142 w 498"/>
                <a:gd name="T75" fmla="*/ 135561 h 43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8" h="435">
                  <a:moveTo>
                    <a:pt x="497" y="434"/>
                  </a:moveTo>
                  <a:lnTo>
                    <a:pt x="497" y="434"/>
                  </a:lnTo>
                  <a:cubicBezTo>
                    <a:pt x="497" y="434"/>
                    <a:pt x="497" y="337"/>
                    <a:pt x="487" y="328"/>
                  </a:cubicBezTo>
                  <a:cubicBezTo>
                    <a:pt x="479" y="319"/>
                    <a:pt x="462" y="302"/>
                    <a:pt x="425" y="293"/>
                  </a:cubicBezTo>
                  <a:cubicBezTo>
                    <a:pt x="390" y="275"/>
                    <a:pt x="372" y="257"/>
                    <a:pt x="372" y="231"/>
                  </a:cubicBezTo>
                  <a:cubicBezTo>
                    <a:pt x="372" y="213"/>
                    <a:pt x="390" y="222"/>
                    <a:pt x="390" y="196"/>
                  </a:cubicBezTo>
                  <a:cubicBezTo>
                    <a:pt x="390" y="178"/>
                    <a:pt x="408" y="196"/>
                    <a:pt x="408" y="159"/>
                  </a:cubicBezTo>
                  <a:cubicBezTo>
                    <a:pt x="408" y="151"/>
                    <a:pt x="399" y="151"/>
                    <a:pt x="399" y="151"/>
                  </a:cubicBezTo>
                  <a:cubicBezTo>
                    <a:pt x="399" y="151"/>
                    <a:pt x="408" y="133"/>
                    <a:pt x="408" y="115"/>
                  </a:cubicBezTo>
                  <a:cubicBezTo>
                    <a:pt x="408" y="98"/>
                    <a:pt x="399" y="62"/>
                    <a:pt x="346" y="62"/>
                  </a:cubicBezTo>
                  <a:cubicBezTo>
                    <a:pt x="293" y="62"/>
                    <a:pt x="284" y="98"/>
                    <a:pt x="284" y="115"/>
                  </a:cubicBezTo>
                  <a:cubicBezTo>
                    <a:pt x="284" y="133"/>
                    <a:pt x="293" y="151"/>
                    <a:pt x="293" y="151"/>
                  </a:cubicBezTo>
                  <a:cubicBezTo>
                    <a:pt x="293" y="151"/>
                    <a:pt x="284" y="151"/>
                    <a:pt x="284" y="159"/>
                  </a:cubicBezTo>
                  <a:cubicBezTo>
                    <a:pt x="284" y="196"/>
                    <a:pt x="293" y="178"/>
                    <a:pt x="302" y="196"/>
                  </a:cubicBezTo>
                  <a:cubicBezTo>
                    <a:pt x="302" y="222"/>
                    <a:pt x="311" y="213"/>
                    <a:pt x="311" y="231"/>
                  </a:cubicBezTo>
                  <a:cubicBezTo>
                    <a:pt x="311" y="249"/>
                    <a:pt x="311" y="266"/>
                    <a:pt x="293" y="275"/>
                  </a:cubicBezTo>
                  <a:cubicBezTo>
                    <a:pt x="372" y="319"/>
                    <a:pt x="381" y="319"/>
                    <a:pt x="381" y="364"/>
                  </a:cubicBezTo>
                  <a:cubicBezTo>
                    <a:pt x="381" y="434"/>
                    <a:pt x="381" y="434"/>
                    <a:pt x="381" y="434"/>
                  </a:cubicBezTo>
                  <a:lnTo>
                    <a:pt x="497" y="434"/>
                  </a:lnTo>
                  <a:close/>
                  <a:moveTo>
                    <a:pt x="258" y="302"/>
                  </a:moveTo>
                  <a:lnTo>
                    <a:pt x="258" y="302"/>
                  </a:lnTo>
                  <a:cubicBezTo>
                    <a:pt x="204" y="284"/>
                    <a:pt x="187" y="266"/>
                    <a:pt x="187" y="231"/>
                  </a:cubicBezTo>
                  <a:cubicBezTo>
                    <a:pt x="187" y="204"/>
                    <a:pt x="204" y="213"/>
                    <a:pt x="213" y="168"/>
                  </a:cubicBezTo>
                  <a:cubicBezTo>
                    <a:pt x="213" y="159"/>
                    <a:pt x="231" y="168"/>
                    <a:pt x="231" y="133"/>
                  </a:cubicBezTo>
                  <a:cubicBezTo>
                    <a:pt x="231" y="115"/>
                    <a:pt x="222" y="115"/>
                    <a:pt x="222" y="115"/>
                  </a:cubicBezTo>
                  <a:cubicBezTo>
                    <a:pt x="222" y="115"/>
                    <a:pt x="222" y="89"/>
                    <a:pt x="231" y="71"/>
                  </a:cubicBezTo>
                  <a:cubicBezTo>
                    <a:pt x="231" y="53"/>
                    <a:pt x="213" y="0"/>
                    <a:pt x="151" y="0"/>
                  </a:cubicBezTo>
                  <a:cubicBezTo>
                    <a:pt x="80" y="0"/>
                    <a:pt x="71" y="53"/>
                    <a:pt x="71" y="71"/>
                  </a:cubicBezTo>
                  <a:cubicBezTo>
                    <a:pt x="71" y="89"/>
                    <a:pt x="71" y="115"/>
                    <a:pt x="71" y="115"/>
                  </a:cubicBezTo>
                  <a:cubicBezTo>
                    <a:pt x="71" y="115"/>
                    <a:pt x="71" y="115"/>
                    <a:pt x="71" y="133"/>
                  </a:cubicBezTo>
                  <a:cubicBezTo>
                    <a:pt x="71" y="168"/>
                    <a:pt x="80" y="159"/>
                    <a:pt x="89" y="168"/>
                  </a:cubicBezTo>
                  <a:cubicBezTo>
                    <a:pt x="89" y="213"/>
                    <a:pt x="107" y="204"/>
                    <a:pt x="107" y="231"/>
                  </a:cubicBezTo>
                  <a:cubicBezTo>
                    <a:pt x="107" y="266"/>
                    <a:pt x="89" y="284"/>
                    <a:pt x="45" y="302"/>
                  </a:cubicBezTo>
                  <a:cubicBezTo>
                    <a:pt x="27" y="310"/>
                    <a:pt x="0" y="319"/>
                    <a:pt x="0" y="346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346" y="434"/>
                    <a:pt x="346" y="434"/>
                    <a:pt x="346" y="434"/>
                  </a:cubicBezTo>
                  <a:cubicBezTo>
                    <a:pt x="346" y="434"/>
                    <a:pt x="346" y="381"/>
                    <a:pt x="346" y="364"/>
                  </a:cubicBezTo>
                  <a:cubicBezTo>
                    <a:pt x="346" y="346"/>
                    <a:pt x="302" y="328"/>
                    <a:pt x="258" y="3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15167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8957" y="2935412"/>
            <a:ext cx="10450286" cy="99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7200" dirty="0">
                <a:solidFill>
                  <a:schemeClr val="bg1"/>
                </a:solidFill>
                <a:latin typeface="+mj-lt"/>
              </a:rPr>
              <a:t>Свобода слова 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8596" y="4652032"/>
            <a:ext cx="9954807" cy="94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право на свободу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вираження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поглядів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ідей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вилучаючи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ті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які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можуть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бути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образливими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для </a:t>
            </a:r>
            <a:r>
              <a:rPr lang="ru-RU" sz="2400" dirty="0" err="1">
                <a:solidFill>
                  <a:schemeClr val="bg1"/>
                </a:solidFill>
                <a:cs typeface="Segoe UI Light" panose="020B0502040204020203" pitchFamily="34" charset="0"/>
              </a:rPr>
              <a:t>інших</a:t>
            </a:r>
            <a:r>
              <a:rPr lang="ru-RU" sz="2400" dirty="0">
                <a:solidFill>
                  <a:schemeClr val="bg1"/>
                </a:solidFill>
                <a:cs typeface="Segoe UI Light" panose="020B0502040204020203" pitchFamily="34" charset="0"/>
              </a:rPr>
              <a:t> людей</a:t>
            </a:r>
            <a:endParaRPr lang="en-US" sz="24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40804" y="4160457"/>
            <a:ext cx="512690" cy="131061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45853" y="1206345"/>
            <a:ext cx="1376493" cy="1425953"/>
            <a:chOff x="5445853" y="1206345"/>
            <a:chExt cx="1376493" cy="1425953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445853" y="1206345"/>
              <a:ext cx="1376493" cy="1425953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3372" y="1612210"/>
              <a:ext cx="625255" cy="602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411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7779"/>
          <a:stretch>
            <a:fillRect/>
          </a:stretch>
        </p:blipFill>
        <p:spPr/>
      </p:pic>
      <p:sp>
        <p:nvSpPr>
          <p:cNvPr id="7" name="Oval 6"/>
          <p:cNvSpPr/>
          <p:nvPr/>
        </p:nvSpPr>
        <p:spPr>
          <a:xfrm>
            <a:off x="841718" y="1819369"/>
            <a:ext cx="4239234" cy="4239234"/>
          </a:xfrm>
          <a:prstGeom prst="ellipse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Rectangle 9"/>
          <p:cNvSpPr/>
          <p:nvPr/>
        </p:nvSpPr>
        <p:spPr>
          <a:xfrm>
            <a:off x="0" y="3869635"/>
            <a:ext cx="12192000" cy="2988364"/>
          </a:xfrm>
          <a:prstGeom prst="rect">
            <a:avLst/>
          </a:prstGeom>
          <a:gradFill>
            <a:gsLst>
              <a:gs pos="21000">
                <a:schemeClr val="accent1">
                  <a:alpha val="73000"/>
                </a:schemeClr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45533" y="2123184"/>
            <a:ext cx="3631608" cy="3631608"/>
          </a:xfrm>
          <a:prstGeom prst="ellipse">
            <a:avLst/>
          </a:prstGeom>
          <a:solidFill>
            <a:schemeClr val="accent1">
              <a:alpha val="47000"/>
            </a:schemeClr>
          </a:solidFill>
          <a:ln>
            <a:noFill/>
          </a:ln>
          <a:effectLst>
            <a:outerShdw blurRad="1066800" dist="50800" dir="5400000" sx="97000" sy="97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Oval 8"/>
          <p:cNvSpPr/>
          <p:nvPr/>
        </p:nvSpPr>
        <p:spPr>
          <a:xfrm>
            <a:off x="1465017" y="2442668"/>
            <a:ext cx="2992638" cy="29926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390052" y="3394221"/>
            <a:ext cx="314256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dirty="0">
                <a:solidFill>
                  <a:schemeClr val="bg1"/>
                </a:solidFill>
                <a:latin typeface="+mj-lt"/>
              </a:rPr>
              <a:t>СУСПІЛЬНЕ ТЕЛЕБАЧЕННЯ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10392" y="4321818"/>
            <a:ext cx="5061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cs typeface="Segoe UI Light" panose="020B0502040204020203" pitchFamily="34" charset="0"/>
              </a:rPr>
              <a:t>7 листопада 2014 року уряд формально створив </a:t>
            </a:r>
            <a:r>
              <a:rPr lang="ru-RU" dirty="0" err="1">
                <a:solidFill>
                  <a:schemeClr val="bg1"/>
                </a:solidFill>
                <a:cs typeface="Segoe UI Light" panose="020B0502040204020203" pitchFamily="34" charset="0"/>
              </a:rPr>
              <a:t>публічне</a:t>
            </a:r>
            <a:r>
              <a:rPr lang="ru-RU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 Light" panose="020B0502040204020203" pitchFamily="34" charset="0"/>
              </a:rPr>
              <a:t>державне</a:t>
            </a:r>
            <a:r>
              <a:rPr lang="ru-RU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 Light" panose="020B0502040204020203" pitchFamily="34" charset="0"/>
              </a:rPr>
              <a:t>акціонерне</a:t>
            </a:r>
            <a:r>
              <a:rPr lang="ru-RU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 Light" panose="020B0502040204020203" pitchFamily="34" charset="0"/>
              </a:rPr>
              <a:t>підприємство</a:t>
            </a:r>
            <a:r>
              <a:rPr lang="ru-RU" dirty="0">
                <a:solidFill>
                  <a:schemeClr val="bg1"/>
                </a:solidFill>
                <a:cs typeface="Segoe UI Light" panose="020B0502040204020203" pitchFamily="34" charset="0"/>
              </a:rPr>
              <a:t> «</a:t>
            </a:r>
            <a:r>
              <a:rPr lang="ru-RU" dirty="0" err="1">
                <a:solidFill>
                  <a:schemeClr val="bg1"/>
                </a:solidFill>
                <a:cs typeface="Segoe UI Light" panose="020B0502040204020203" pitchFamily="34" charset="0"/>
              </a:rPr>
              <a:t>Національну</a:t>
            </a:r>
            <a:r>
              <a:rPr lang="ru-RU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 Light" panose="020B0502040204020203" pitchFamily="34" charset="0"/>
              </a:rPr>
              <a:t>суспільну</a:t>
            </a:r>
            <a:r>
              <a:rPr lang="ru-RU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 Light" panose="020B0502040204020203" pitchFamily="34" charset="0"/>
              </a:rPr>
              <a:t>телерадіокомпанію</a:t>
            </a:r>
            <a:r>
              <a:rPr lang="ru-RU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 Light" panose="020B0502040204020203" pitchFamily="34" charset="0"/>
              </a:rPr>
              <a:t>України</a:t>
            </a:r>
            <a:r>
              <a:rPr lang="ru-RU" dirty="0">
                <a:solidFill>
                  <a:schemeClr val="bg1"/>
                </a:solidFill>
                <a:cs typeface="Segoe UI Light" panose="020B0502040204020203" pitchFamily="34" charset="0"/>
              </a:rPr>
              <a:t>»</a:t>
            </a:r>
            <a:endParaRPr lang="uk-UA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77369" y="4546039"/>
            <a:ext cx="735910" cy="735910"/>
            <a:chOff x="5360090" y="4378730"/>
            <a:chExt cx="735910" cy="735910"/>
          </a:xfrm>
        </p:grpSpPr>
        <p:sp>
          <p:nvSpPr>
            <p:cNvPr id="15" name="Oval 14"/>
            <p:cNvSpPr/>
            <p:nvPr/>
          </p:nvSpPr>
          <p:spPr>
            <a:xfrm>
              <a:off x="5360090" y="4378730"/>
              <a:ext cx="735910" cy="73591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lum bright="100000" contrast="-70000"/>
            </a:blip>
            <a:stretch>
              <a:fillRect/>
            </a:stretch>
          </p:blipFill>
          <p:spPr>
            <a:xfrm>
              <a:off x="5523107" y="4539273"/>
              <a:ext cx="419814" cy="430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4217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>
                  <a:alpha val="82000"/>
                </a:schemeClr>
              </a:gs>
              <a:gs pos="100000">
                <a:schemeClr val="accent5">
                  <a:alpha val="88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18517" y="861135"/>
            <a:ext cx="7282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6000" dirty="0" err="1">
                <a:solidFill>
                  <a:schemeClr val="bg1"/>
                </a:solidFill>
                <a:latin typeface="+mj-lt"/>
              </a:rPr>
              <a:t>Моделі</a:t>
            </a:r>
            <a:r>
              <a:rPr lang="ru-RU" sz="6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6000" dirty="0" err="1">
                <a:solidFill>
                  <a:schemeClr val="bg1"/>
                </a:solidFill>
                <a:latin typeface="+mj-lt"/>
              </a:rPr>
              <a:t>фінансування</a:t>
            </a:r>
            <a:r>
              <a:rPr lang="ru-RU" sz="6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6000" dirty="0" err="1">
                <a:solidFill>
                  <a:schemeClr val="bg1"/>
                </a:solidFill>
                <a:latin typeface="+mj-lt"/>
              </a:rPr>
              <a:t>суспільного</a:t>
            </a:r>
            <a:r>
              <a:rPr lang="ru-RU" sz="6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6000" dirty="0" err="1">
                <a:solidFill>
                  <a:schemeClr val="bg1"/>
                </a:solidFill>
                <a:latin typeface="+mj-lt"/>
              </a:rPr>
              <a:t>мовника</a:t>
            </a:r>
            <a:r>
              <a:rPr lang="ru-RU" sz="6000" dirty="0">
                <a:solidFill>
                  <a:schemeClr val="bg1"/>
                </a:solidFill>
                <a:latin typeface="+mj-lt"/>
              </a:rPr>
              <a:t> у </a:t>
            </a:r>
            <a:r>
              <a:rPr lang="ru-RU" sz="6000" dirty="0" err="1">
                <a:solidFill>
                  <a:schemeClr val="bg1"/>
                </a:solidFill>
                <a:latin typeface="+mj-lt"/>
              </a:rPr>
              <a:t>світі</a:t>
            </a:r>
            <a:endParaRPr lang="ru-RU" sz="6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59264" y="938488"/>
            <a:ext cx="1595886" cy="1682049"/>
            <a:chOff x="2232479" y="2327522"/>
            <a:chExt cx="1595886" cy="1682049"/>
          </a:xfrm>
        </p:grpSpPr>
        <p:grpSp>
          <p:nvGrpSpPr>
            <p:cNvPr id="10" name="Group 9"/>
            <p:cNvGrpSpPr/>
            <p:nvPr/>
          </p:nvGrpSpPr>
          <p:grpSpPr>
            <a:xfrm>
              <a:off x="2232479" y="2439912"/>
              <a:ext cx="973141" cy="973141"/>
              <a:chOff x="4427654" y="3049909"/>
              <a:chExt cx="464344" cy="464344"/>
            </a:xfrm>
            <a:solidFill>
              <a:schemeClr val="bg1"/>
            </a:solidFill>
          </p:grpSpPr>
          <p:sp>
            <p:nvSpPr>
              <p:cNvPr id="11" name="AutoShape 123"/>
              <p:cNvSpPr>
                <a:spLocks/>
              </p:cNvSpPr>
              <p:nvPr/>
            </p:nvSpPr>
            <p:spPr bwMode="auto">
              <a:xfrm>
                <a:off x="4427654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2" name="AutoShape 124"/>
              <p:cNvSpPr>
                <a:spLocks/>
              </p:cNvSpPr>
              <p:nvPr/>
            </p:nvSpPr>
            <p:spPr bwMode="auto">
              <a:xfrm>
                <a:off x="4558623" y="318008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3" name="AutoShape 125"/>
              <p:cNvSpPr>
                <a:spLocks/>
              </p:cNvSpPr>
              <p:nvPr/>
            </p:nvSpPr>
            <p:spPr bwMode="auto">
              <a:xfrm>
                <a:off x="4601485" y="322374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932807" y="3336852"/>
              <a:ext cx="672719" cy="672719"/>
              <a:chOff x="4427654" y="3049909"/>
              <a:chExt cx="464344" cy="464344"/>
            </a:xfrm>
            <a:solidFill>
              <a:schemeClr val="bg1"/>
            </a:solidFill>
          </p:grpSpPr>
          <p:sp>
            <p:nvSpPr>
              <p:cNvPr id="15" name="AutoShape 123"/>
              <p:cNvSpPr>
                <a:spLocks/>
              </p:cNvSpPr>
              <p:nvPr/>
            </p:nvSpPr>
            <p:spPr bwMode="auto">
              <a:xfrm>
                <a:off x="4427654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" name="AutoShape 124"/>
              <p:cNvSpPr>
                <a:spLocks/>
              </p:cNvSpPr>
              <p:nvPr/>
            </p:nvSpPr>
            <p:spPr bwMode="auto">
              <a:xfrm>
                <a:off x="4558623" y="318008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7" name="AutoShape 125"/>
              <p:cNvSpPr>
                <a:spLocks/>
              </p:cNvSpPr>
              <p:nvPr/>
            </p:nvSpPr>
            <p:spPr bwMode="auto">
              <a:xfrm>
                <a:off x="4601485" y="322374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269166" y="2327522"/>
              <a:ext cx="559199" cy="559199"/>
              <a:chOff x="4427654" y="3049909"/>
              <a:chExt cx="464344" cy="464344"/>
            </a:xfrm>
            <a:solidFill>
              <a:schemeClr val="bg1"/>
            </a:solidFill>
          </p:grpSpPr>
          <p:sp>
            <p:nvSpPr>
              <p:cNvPr id="19" name="AutoShape 123"/>
              <p:cNvSpPr>
                <a:spLocks/>
              </p:cNvSpPr>
              <p:nvPr/>
            </p:nvSpPr>
            <p:spPr bwMode="auto">
              <a:xfrm>
                <a:off x="4427654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" name="AutoShape 124"/>
              <p:cNvSpPr>
                <a:spLocks/>
              </p:cNvSpPr>
              <p:nvPr/>
            </p:nvSpPr>
            <p:spPr bwMode="auto">
              <a:xfrm>
                <a:off x="4558623" y="318008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" name="AutoShape 125"/>
              <p:cNvSpPr>
                <a:spLocks/>
              </p:cNvSpPr>
              <p:nvPr/>
            </p:nvSpPr>
            <p:spPr bwMode="auto">
              <a:xfrm>
                <a:off x="4601485" y="322374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5663803" y="4568120"/>
            <a:ext cx="24846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  <a:cs typeface="Segoe UI Light" panose="020B0502040204020203" pitchFamily="34" charset="0"/>
              </a:rPr>
              <a:t>Збір</a:t>
            </a:r>
          </a:p>
          <a:p>
            <a:pPr algn="ctr"/>
            <a:r>
              <a:rPr lang="uk-UA" dirty="0">
                <a:solidFill>
                  <a:schemeClr val="bg1"/>
                </a:solidFill>
                <a:cs typeface="Segoe UI Light" panose="020B0502040204020203" pitchFamily="34" charset="0"/>
              </a:rPr>
              <a:t>(внесок аудиторії)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55150" y="4568120"/>
            <a:ext cx="2407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buClr>
                <a:srgbClr val="000000"/>
              </a:buClr>
            </a:pPr>
            <a:r>
              <a:rPr lang="uk-UA" dirty="0">
                <a:solidFill>
                  <a:schemeClr val="bg1"/>
                </a:solidFill>
                <a:cs typeface="Segoe UI Light" panose="020B0502040204020203" pitchFamily="34" charset="0"/>
              </a:rPr>
              <a:t>Реклама – збір (внесок аудиторії) – держава</a:t>
            </a:r>
            <a:endParaRPr lang="ru-RU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49906" y="4568120"/>
            <a:ext cx="2496654" cy="64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buClr>
                <a:srgbClr val="000000"/>
              </a:buClr>
            </a:pPr>
            <a:r>
              <a:rPr lang="uk-UA" dirty="0">
                <a:solidFill>
                  <a:schemeClr val="bg1"/>
                </a:solidFill>
                <a:cs typeface="Segoe UI Light" panose="020B0502040204020203" pitchFamily="34" charset="0"/>
              </a:rPr>
              <a:t>Реклама – збір </a:t>
            </a:r>
          </a:p>
          <a:p>
            <a:pPr lvl="0" algn="ctr">
              <a:spcAft>
                <a:spcPts val="0"/>
              </a:spcAft>
              <a:buClr>
                <a:srgbClr val="000000"/>
              </a:buClr>
            </a:pPr>
            <a:r>
              <a:rPr lang="uk-UA" dirty="0">
                <a:solidFill>
                  <a:schemeClr val="bg1"/>
                </a:solidFill>
                <a:cs typeface="Segoe UI Light" panose="020B0502040204020203" pitchFamily="34" charset="0"/>
              </a:rPr>
              <a:t>(внесок аудиторії)</a:t>
            </a:r>
            <a:endParaRPr lang="ru-RU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382597" y="3654417"/>
            <a:ext cx="752354" cy="752354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latin typeface="+mj-lt"/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6529975" y="3654417"/>
            <a:ext cx="752354" cy="752354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latin typeface="+mj-lt"/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9722056" y="3654417"/>
            <a:ext cx="752354" cy="752354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latin typeface="+mj-lt"/>
              </a:rPr>
              <a:t>3</a:t>
            </a:r>
          </a:p>
        </p:txBody>
      </p:sp>
      <p:cxnSp>
        <p:nvCxnSpPr>
          <p:cNvPr id="3" name="Straight Connector 2"/>
          <p:cNvCxnSpPr>
            <a:stCxn id="25" idx="2"/>
            <a:endCxn id="24" idx="6"/>
          </p:cNvCxnSpPr>
          <p:nvPr/>
        </p:nvCxnSpPr>
        <p:spPr>
          <a:xfrm flipH="1">
            <a:off x="4134951" y="4030594"/>
            <a:ext cx="2395024" cy="0"/>
          </a:xfrm>
          <a:prstGeom prst="lin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/>
          <p:cNvCxnSpPr>
            <a:stCxn id="26" idx="2"/>
            <a:endCxn id="25" idx="6"/>
          </p:cNvCxnSpPr>
          <p:nvPr/>
        </p:nvCxnSpPr>
        <p:spPr>
          <a:xfrm flipH="1">
            <a:off x="7282329" y="4030594"/>
            <a:ext cx="2439727" cy="0"/>
          </a:xfrm>
          <a:prstGeom prst="lin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9253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8957" y="2935412"/>
            <a:ext cx="10450286" cy="99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7200" dirty="0">
                <a:solidFill>
                  <a:schemeClr val="bg1"/>
                </a:solidFill>
                <a:latin typeface="+mj-lt"/>
              </a:rPr>
              <a:t>Цільова аудиторія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18596" y="4652032"/>
            <a:ext cx="9954807" cy="94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sz="2400" dirty="0">
                <a:solidFill>
                  <a:schemeClr val="bg1"/>
                </a:solidFill>
                <a:cs typeface="Segoe UI Light" panose="020B0502040204020203" pitchFamily="34" charset="0"/>
              </a:rPr>
              <a:t>це сукупність прихильників певного телеканалу та регулярно його дивляться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840804" y="4160457"/>
            <a:ext cx="512690" cy="131061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reeform 5"/>
          <p:cNvSpPr>
            <a:spLocks/>
          </p:cNvSpPr>
          <p:nvPr/>
        </p:nvSpPr>
        <p:spPr bwMode="auto">
          <a:xfrm>
            <a:off x="5445853" y="1206345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100000" contrast="-70000"/>
          </a:blip>
          <a:stretch>
            <a:fillRect/>
          </a:stretch>
        </p:blipFill>
        <p:spPr>
          <a:xfrm>
            <a:off x="5686740" y="1570121"/>
            <a:ext cx="6966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14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6" r="17826"/>
          <a:stretch>
            <a:fillRect/>
          </a:stretch>
        </p:blipFill>
        <p:spPr/>
      </p:pic>
      <p:sp>
        <p:nvSpPr>
          <p:cNvPr id="4" name="Freeform 5"/>
          <p:cNvSpPr>
            <a:spLocks/>
          </p:cNvSpPr>
          <p:nvPr/>
        </p:nvSpPr>
        <p:spPr bwMode="auto">
          <a:xfrm>
            <a:off x="5149192" y="619533"/>
            <a:ext cx="5417651" cy="5612320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>
            <a:gsLst>
              <a:gs pos="20000">
                <a:schemeClr val="accent1"/>
              </a:gs>
              <a:gs pos="100000">
                <a:schemeClr val="accent5"/>
              </a:gs>
            </a:gsLst>
            <a:lin ang="27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59666" y="2458819"/>
            <a:ext cx="4263453" cy="803297"/>
          </a:xfrm>
          <a:prstGeom prst="rect">
            <a:avLst/>
          </a:prstGeom>
          <a:noFill/>
        </p:spPr>
        <p:txBody>
          <a:bodyPr wrap="square" lIns="72000" tIns="36000" rIns="72000" bIns="36000" rtlCol="0" anchor="ctr">
            <a:normAutofit lnSpcReduction="10000"/>
          </a:bodyPr>
          <a:lstStyle/>
          <a:p>
            <a:pPr>
              <a:lnSpc>
                <a:spcPct val="70000"/>
              </a:lnSpc>
            </a:pPr>
            <a:r>
              <a:rPr lang="ru-RU" sz="6600" dirty="0">
                <a:solidFill>
                  <a:schemeClr val="bg1"/>
                </a:solidFill>
                <a:latin typeface="+mj-lt"/>
              </a:rPr>
              <a:t>КОНТЕНТ</a:t>
            </a:r>
            <a:endParaRPr lang="en-US" sz="8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64779" y="3436293"/>
            <a:ext cx="647125" cy="165427"/>
            <a:chOff x="795585" y="3421099"/>
            <a:chExt cx="1066015" cy="272508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5459666" y="3802817"/>
            <a:ext cx="38023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  <a:cs typeface="Segoe UI Light" panose="020B0502040204020203" pitchFamily="34" charset="0"/>
              </a:rPr>
              <a:t>це інформаційне наповнення чого-небудь (картинки, тексти, відеоролики, кіно, випуски новин тощо)</a:t>
            </a:r>
          </a:p>
        </p:txBody>
      </p:sp>
    </p:spTree>
    <p:extLst>
      <p:ext uri="{BB962C8B-B14F-4D97-AF65-F5344CB8AC3E}">
        <p14:creationId xmlns:p14="http://schemas.microsoft.com/office/powerpoint/2010/main" val="456173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0" b="11670"/>
          <a:stretch>
            <a:fillRect/>
          </a:stretch>
        </p:blipFill>
        <p:spPr/>
      </p:pic>
      <p:sp>
        <p:nvSpPr>
          <p:cNvPr id="3" name="Freeform: Shape 2"/>
          <p:cNvSpPr/>
          <p:nvPr/>
        </p:nvSpPr>
        <p:spPr>
          <a:xfrm>
            <a:off x="0" y="-1"/>
            <a:ext cx="12191999" cy="6231062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2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2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885">
                <a:schemeClr val="accent1">
                  <a:lumMod val="60000"/>
                  <a:lumOff val="40000"/>
                  <a:alpha val="61000"/>
                </a:schemeClr>
              </a:gs>
              <a:gs pos="38000">
                <a:schemeClr val="accent1">
                  <a:alpha val="86000"/>
                </a:schemeClr>
              </a:gs>
              <a:gs pos="77000">
                <a:schemeClr val="accent5">
                  <a:alpha val="88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98473" y="1154991"/>
            <a:ext cx="647125" cy="165427"/>
            <a:chOff x="795585" y="3421099"/>
            <a:chExt cx="1066015" cy="272508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02213" y="738705"/>
            <a:ext cx="8656735" cy="264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uk-UA" sz="11500" dirty="0">
                <a:solidFill>
                  <a:schemeClr val="bg1"/>
                </a:solidFill>
                <a:latin typeface="+mj-lt"/>
              </a:rPr>
              <a:t>Домашнє завдання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647283" y="2733653"/>
            <a:ext cx="963485" cy="902651"/>
            <a:chOff x="5368132" y="3540125"/>
            <a:chExt cx="465138" cy="435769"/>
          </a:xfrm>
          <a:solidFill>
            <a:schemeClr val="accent4"/>
          </a:solidFill>
        </p:grpSpPr>
        <p:sp>
          <p:nvSpPr>
            <p:cNvPr id="16" name="AutoShape 110"/>
            <p:cNvSpPr>
              <a:spLocks/>
            </p:cNvSpPr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8" name="AutoShape 111"/>
            <p:cNvSpPr>
              <a:spLocks/>
            </p:cNvSpPr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605021" y="3429000"/>
            <a:ext cx="44909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uk-UA" sz="2000" dirty="0">
                <a:solidFill>
                  <a:schemeClr val="bg1"/>
                </a:solidFill>
              </a:rPr>
              <a:t>Уявіть, що ви – </a:t>
            </a:r>
            <a:r>
              <a:rPr lang="uk-UA" sz="2000" dirty="0" err="1">
                <a:solidFill>
                  <a:schemeClr val="bg1"/>
                </a:solidFill>
              </a:rPr>
              <a:t>медіааналітик</a:t>
            </a:r>
            <a:r>
              <a:rPr lang="uk-UA" sz="2000" dirty="0">
                <a:solidFill>
                  <a:schemeClr val="bg1"/>
                </a:solidFill>
              </a:rPr>
              <a:t>. Оберіть на одному з улюблених телевізійних каналів випуск новин, перегляньте уважно та зафіксуйте: </a:t>
            </a:r>
          </a:p>
        </p:txBody>
      </p:sp>
      <p:sp>
        <p:nvSpPr>
          <p:cNvPr id="4" name="Rectangle 3"/>
          <p:cNvSpPr/>
          <p:nvPr/>
        </p:nvSpPr>
        <p:spPr>
          <a:xfrm>
            <a:off x="7028014" y="4060641"/>
            <a:ext cx="495975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uk-UA" sz="1600" dirty="0">
                <a:solidFill>
                  <a:schemeClr val="accent4"/>
                </a:solidFill>
              </a:rPr>
              <a:t>Кількість рекламних роликів, які транслювали під час рекламного блоку.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uk-UA" sz="1600" dirty="0">
                <a:solidFill>
                  <a:schemeClr val="accent4"/>
                </a:solidFill>
              </a:rPr>
              <a:t>Кількість хвилин, протягом яких тривала реклама.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uk-UA" sz="1600" dirty="0">
                <a:solidFill>
                  <a:schemeClr val="accent4"/>
                </a:solidFill>
              </a:rPr>
              <a:t>Підрахуйте вартість реклами цього випуску, заповнивши табличку, а також проаналізуйте зміст усіх рекламних повідомлень. Зробіть висновки щодо можливих впливів на глядачів після їх перегляду.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079129" y="3935392"/>
            <a:ext cx="3646025" cy="0"/>
          </a:xfrm>
          <a:prstGeom prst="line">
            <a:avLst/>
          </a:prstGeom>
          <a:ln w="3175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977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B7ADF8-7AB1-44A7-8ACC-DDCCE6375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/>
          <p:cNvGrpSpPr/>
          <p:nvPr/>
        </p:nvGrpSpPr>
        <p:grpSpPr>
          <a:xfrm flipH="1">
            <a:off x="9667547" y="-365353"/>
            <a:ext cx="7448060" cy="8147684"/>
            <a:chOff x="-2655544" y="-365353"/>
            <a:chExt cx="7448060" cy="8147684"/>
          </a:xfrm>
        </p:grpSpPr>
        <p:sp>
          <p:nvSpPr>
            <p:cNvPr id="113" name="Freeform: Shape 16"/>
            <p:cNvSpPr/>
            <p:nvPr/>
          </p:nvSpPr>
          <p:spPr>
            <a:xfrm rot="2770384">
              <a:off x="-1466508" y="-1154698"/>
              <a:ext cx="4787245" cy="7165317"/>
            </a:xfrm>
            <a:custGeom>
              <a:avLst/>
              <a:gdLst>
                <a:gd name="connsiteX0" fmla="*/ 0 w 4787245"/>
                <a:gd name="connsiteY0" fmla="*/ 2570191 h 7165317"/>
                <a:gd name="connsiteX1" fmla="*/ 2467045 w 4787245"/>
                <a:gd name="connsiteY1" fmla="*/ 0 h 7165317"/>
                <a:gd name="connsiteX2" fmla="*/ 4250678 w 4787245"/>
                <a:gd name="connsiteY2" fmla="*/ 0 h 7165317"/>
                <a:gd name="connsiteX3" fmla="*/ 4787245 w 4787245"/>
                <a:gd name="connsiteY3" fmla="*/ 536567 h 7165317"/>
                <a:gd name="connsiteX4" fmla="*/ 4787245 w 4787245"/>
                <a:gd name="connsiteY4" fmla="*/ 7165317 h 7165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7245" h="7165317">
                  <a:moveTo>
                    <a:pt x="0" y="2570191"/>
                  </a:moveTo>
                  <a:lnTo>
                    <a:pt x="2467045" y="0"/>
                  </a:lnTo>
                  <a:lnTo>
                    <a:pt x="4250678" y="0"/>
                  </a:lnTo>
                  <a:cubicBezTo>
                    <a:pt x="4547016" y="0"/>
                    <a:pt x="4787245" y="240229"/>
                    <a:pt x="4787245" y="536567"/>
                  </a:cubicBezTo>
                  <a:lnTo>
                    <a:pt x="4787245" y="7165317"/>
                  </a:lnTo>
                  <a:close/>
                </a:path>
              </a:pathLst>
            </a:custGeom>
            <a:solidFill>
              <a:schemeClr val="accent4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: Shape 15"/>
            <p:cNvSpPr/>
            <p:nvPr/>
          </p:nvSpPr>
          <p:spPr>
            <a:xfrm rot="3222798">
              <a:off x="-1877685" y="-350668"/>
              <a:ext cx="6522609" cy="6761499"/>
            </a:xfrm>
            <a:custGeom>
              <a:avLst/>
              <a:gdLst>
                <a:gd name="connsiteX0" fmla="*/ 0 w 6522609"/>
                <a:gd name="connsiteY0" fmla="*/ 2702756 h 6761499"/>
                <a:gd name="connsiteX1" fmla="*/ 1984406 w 6522609"/>
                <a:gd name="connsiteY1" fmla="*/ 0 h 6761499"/>
                <a:gd name="connsiteX2" fmla="*/ 5986042 w 6522609"/>
                <a:gd name="connsiteY2" fmla="*/ 0 h 6761499"/>
                <a:gd name="connsiteX3" fmla="*/ 6522609 w 6522609"/>
                <a:gd name="connsiteY3" fmla="*/ 536567 h 6761499"/>
                <a:gd name="connsiteX4" fmla="*/ 6522609 w 6522609"/>
                <a:gd name="connsiteY4" fmla="*/ 5406841 h 6761499"/>
                <a:gd name="connsiteX5" fmla="*/ 5527998 w 6522609"/>
                <a:gd name="connsiteY5" fmla="*/ 6761499 h 676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22609" h="6761499">
                  <a:moveTo>
                    <a:pt x="0" y="2702756"/>
                  </a:moveTo>
                  <a:lnTo>
                    <a:pt x="1984406" y="0"/>
                  </a:lnTo>
                  <a:lnTo>
                    <a:pt x="5986042" y="0"/>
                  </a:lnTo>
                  <a:cubicBezTo>
                    <a:pt x="6282380" y="0"/>
                    <a:pt x="6522609" y="240229"/>
                    <a:pt x="6522609" y="536567"/>
                  </a:cubicBezTo>
                  <a:lnTo>
                    <a:pt x="6522609" y="5406841"/>
                  </a:lnTo>
                  <a:lnTo>
                    <a:pt x="5527998" y="6761499"/>
                  </a:lnTo>
                  <a:close/>
                </a:path>
              </a:pathLst>
            </a:custGeom>
            <a:solidFill>
              <a:schemeClr val="accent3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: Shape 14"/>
            <p:cNvSpPr/>
            <p:nvPr/>
          </p:nvSpPr>
          <p:spPr>
            <a:xfrm rot="3600000">
              <a:off x="-2349448" y="640366"/>
              <a:ext cx="8147684" cy="6136245"/>
            </a:xfrm>
            <a:custGeom>
              <a:avLst/>
              <a:gdLst>
                <a:gd name="connsiteX0" fmla="*/ 0 w 8147684"/>
                <a:gd name="connsiteY0" fmla="*/ 2707245 h 6136245"/>
                <a:gd name="connsiteX1" fmla="*/ 1563029 w 8147684"/>
                <a:gd name="connsiteY1" fmla="*/ 0 h 6136245"/>
                <a:gd name="connsiteX2" fmla="*/ 7611117 w 8147684"/>
                <a:gd name="connsiteY2" fmla="*/ 0 h 6136245"/>
                <a:gd name="connsiteX3" fmla="*/ 8147684 w 8147684"/>
                <a:gd name="connsiteY3" fmla="*/ 536567 h 6136245"/>
                <a:gd name="connsiteX4" fmla="*/ 8147684 w 8147684"/>
                <a:gd name="connsiteY4" fmla="*/ 2311043 h 6136245"/>
                <a:gd name="connsiteX5" fmla="*/ 5939202 w 8147684"/>
                <a:gd name="connsiteY5" fmla="*/ 6136245 h 61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7684" h="6136245">
                  <a:moveTo>
                    <a:pt x="0" y="2707245"/>
                  </a:moveTo>
                  <a:lnTo>
                    <a:pt x="1563029" y="0"/>
                  </a:lnTo>
                  <a:lnTo>
                    <a:pt x="7611117" y="0"/>
                  </a:lnTo>
                  <a:cubicBezTo>
                    <a:pt x="7907455" y="0"/>
                    <a:pt x="8147684" y="240229"/>
                    <a:pt x="8147684" y="536567"/>
                  </a:cubicBezTo>
                  <a:lnTo>
                    <a:pt x="8147684" y="2311043"/>
                  </a:lnTo>
                  <a:lnTo>
                    <a:pt x="5939202" y="6136245"/>
                  </a:lnTo>
                  <a:close/>
                </a:path>
              </a:pathLst>
            </a:custGeom>
            <a:gradFill>
              <a:gsLst>
                <a:gs pos="885">
                  <a:schemeClr val="accent1">
                    <a:lumMod val="60000"/>
                    <a:lumOff val="40000"/>
                    <a:alpha val="61000"/>
                  </a:schemeClr>
                </a:gs>
                <a:gs pos="27000">
                  <a:schemeClr val="accent1">
                    <a:alpha val="86000"/>
                  </a:schemeClr>
                </a:gs>
                <a:gs pos="100000">
                  <a:schemeClr val="accent5">
                    <a:alpha val="88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Picture Placeholder 17"/>
          <p:cNvSpPr txBox="1">
            <a:spLocks/>
          </p:cNvSpPr>
          <p:nvPr/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6"/>
            </a:solidFill>
          </a:ln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US" dirty="0"/>
          </a:p>
        </p:txBody>
      </p:sp>
      <p:sp>
        <p:nvSpPr>
          <p:cNvPr id="3" name="Freeform 240"/>
          <p:cNvSpPr>
            <a:spLocks noEditPoints="1"/>
          </p:cNvSpPr>
          <p:nvPr/>
        </p:nvSpPr>
        <p:spPr bwMode="auto">
          <a:xfrm rot="21127807">
            <a:off x="245647" y="1110119"/>
            <a:ext cx="4772388" cy="4772386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1105678" y="2931479"/>
            <a:ext cx="28772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noProof="1">
                <a:solidFill>
                  <a:schemeClr val="bg1"/>
                </a:solidFill>
                <a:latin typeface="+mj-lt"/>
              </a:rPr>
              <a:t>ФУНКЦІЇ ТЕЛЕБАЧЕННЯ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906023" y="4961300"/>
            <a:ext cx="512690" cy="131061"/>
            <a:chOff x="795585" y="3421099"/>
            <a:chExt cx="1066015" cy="272508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882690" y="1747161"/>
            <a:ext cx="3498302" cy="3498302"/>
          </a:xfrm>
          <a:prstGeom prst="ellips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4847864" y="1038364"/>
            <a:ext cx="2058480" cy="540000"/>
            <a:chOff x="5266244" y="605391"/>
            <a:chExt cx="2058480" cy="389511"/>
          </a:xfrm>
        </p:grpSpPr>
        <p:sp>
          <p:nvSpPr>
            <p:cNvPr id="30" name="Rectangle: Rounded Corners 29"/>
            <p:cNvSpPr/>
            <p:nvPr/>
          </p:nvSpPr>
          <p:spPr>
            <a:xfrm>
              <a:off x="5269000" y="605391"/>
              <a:ext cx="2052968" cy="38951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266244" y="660284"/>
              <a:ext cx="2058480" cy="2797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6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культурно-духовна</a:t>
              </a:r>
              <a:endParaRPr lang="en-US" sz="16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cxnSp>
        <p:nvCxnSpPr>
          <p:cNvPr id="32" name="Straight Connector 31"/>
          <p:cNvCxnSpPr>
            <a:cxnSpLocks/>
            <a:endCxn id="14" idx="6"/>
          </p:cNvCxnSpPr>
          <p:nvPr/>
        </p:nvCxnSpPr>
        <p:spPr>
          <a:xfrm flipH="1">
            <a:off x="4307043" y="2394693"/>
            <a:ext cx="948076" cy="321374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round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5523460" y="1994657"/>
            <a:ext cx="2058480" cy="540000"/>
            <a:chOff x="5266244" y="605391"/>
            <a:chExt cx="2058480" cy="389511"/>
          </a:xfrm>
        </p:grpSpPr>
        <p:sp>
          <p:nvSpPr>
            <p:cNvPr id="35" name="Rectangle: Rounded Corners 34"/>
            <p:cNvSpPr/>
            <p:nvPr/>
          </p:nvSpPr>
          <p:spPr>
            <a:xfrm>
              <a:off x="5269000" y="605391"/>
              <a:ext cx="2052968" cy="38951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266244" y="649832"/>
              <a:ext cx="2058480" cy="2797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uk-UA" sz="16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освітня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681183" y="3111290"/>
            <a:ext cx="2058480" cy="540000"/>
            <a:chOff x="5266244" y="605391"/>
            <a:chExt cx="2058480" cy="389511"/>
          </a:xfrm>
        </p:grpSpPr>
        <p:sp>
          <p:nvSpPr>
            <p:cNvPr id="42" name="Rectangle: Rounded Corners 41"/>
            <p:cNvSpPr/>
            <p:nvPr/>
          </p:nvSpPr>
          <p:spPr>
            <a:xfrm>
              <a:off x="5269000" y="605391"/>
              <a:ext cx="2052968" cy="389511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266244" y="649832"/>
              <a:ext cx="2058480" cy="2797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uk-UA" sz="16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рекреативна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520704" y="4258429"/>
            <a:ext cx="2058480" cy="540000"/>
            <a:chOff x="5266244" y="605391"/>
            <a:chExt cx="2058480" cy="389511"/>
          </a:xfrm>
        </p:grpSpPr>
        <p:sp>
          <p:nvSpPr>
            <p:cNvPr id="49" name="Rectangle: Rounded Corners 48"/>
            <p:cNvSpPr/>
            <p:nvPr/>
          </p:nvSpPr>
          <p:spPr>
            <a:xfrm>
              <a:off x="5269000" y="605391"/>
              <a:ext cx="2052968" cy="389511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266244" y="649832"/>
              <a:ext cx="2058480" cy="2797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uk-UA" sz="16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інтегративна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847864" y="5093555"/>
            <a:ext cx="2058480" cy="540000"/>
            <a:chOff x="5266244" y="605391"/>
            <a:chExt cx="2058480" cy="389511"/>
          </a:xfrm>
        </p:grpSpPr>
        <p:sp>
          <p:nvSpPr>
            <p:cNvPr id="55" name="Rectangle: Rounded Corners 54"/>
            <p:cNvSpPr/>
            <p:nvPr/>
          </p:nvSpPr>
          <p:spPr>
            <a:xfrm>
              <a:off x="5269000" y="605391"/>
              <a:ext cx="2052968" cy="389511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266244" y="649832"/>
              <a:ext cx="2058480" cy="2797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uk-UA" sz="16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управлінська</a:t>
              </a:r>
            </a:p>
          </p:txBody>
        </p:sp>
      </p:grpSp>
      <p:sp>
        <p:nvSpPr>
          <p:cNvPr id="14" name="Oval 13"/>
          <p:cNvSpPr/>
          <p:nvPr/>
        </p:nvSpPr>
        <p:spPr>
          <a:xfrm rot="20700000">
            <a:off x="4126510" y="2648005"/>
            <a:ext cx="183662" cy="1836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>
            <a:cxnSpLocks/>
            <a:endCxn id="15" idx="6"/>
          </p:cNvCxnSpPr>
          <p:nvPr/>
        </p:nvCxnSpPr>
        <p:spPr>
          <a:xfrm flipH="1">
            <a:off x="4479997" y="3429338"/>
            <a:ext cx="972000" cy="17577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round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296335" y="3355085"/>
            <a:ext cx="183662" cy="1836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>
            <a:cxnSpLocks/>
            <a:endCxn id="16" idx="6"/>
          </p:cNvCxnSpPr>
          <p:nvPr/>
        </p:nvCxnSpPr>
        <p:spPr>
          <a:xfrm flipH="1" flipV="1">
            <a:off x="4340100" y="4162186"/>
            <a:ext cx="898036" cy="347624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round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  <a:endCxn id="17" idx="5"/>
          </p:cNvCxnSpPr>
          <p:nvPr/>
        </p:nvCxnSpPr>
        <p:spPr>
          <a:xfrm flipH="1" flipV="1">
            <a:off x="3971021" y="4768418"/>
            <a:ext cx="662185" cy="626480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round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1800000">
            <a:off x="4168741" y="4024440"/>
            <a:ext cx="183662" cy="1836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>
            <a:cxnSpLocks/>
            <a:endCxn id="12" idx="7"/>
          </p:cNvCxnSpPr>
          <p:nvPr/>
        </p:nvCxnSpPr>
        <p:spPr>
          <a:xfrm flipH="1">
            <a:off x="3900268" y="1450057"/>
            <a:ext cx="685934" cy="694788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round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cxnSpLocks/>
            <a:endCxn id="60" idx="0"/>
          </p:cNvCxnSpPr>
          <p:nvPr/>
        </p:nvCxnSpPr>
        <p:spPr>
          <a:xfrm flipH="1">
            <a:off x="3291766" y="949467"/>
            <a:ext cx="373384" cy="813564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round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61" idx="5"/>
          </p:cNvCxnSpPr>
          <p:nvPr/>
        </p:nvCxnSpPr>
        <p:spPr>
          <a:xfrm flipH="1" flipV="1">
            <a:off x="3376681" y="5188974"/>
            <a:ext cx="346930" cy="834769"/>
          </a:xfrm>
          <a:prstGeom prst="line">
            <a:avLst/>
          </a:prstGeom>
          <a:ln w="19050" cap="rnd">
            <a:solidFill>
              <a:schemeClr val="tx1">
                <a:lumMod val="65000"/>
                <a:lumOff val="35000"/>
              </a:schemeClr>
            </a:solidFill>
            <a:round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 rot="1527486">
            <a:off x="3254133" y="5010603"/>
            <a:ext cx="183662" cy="18366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14256" y="4611654"/>
            <a:ext cx="183662" cy="1836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43503" y="2117949"/>
            <a:ext cx="183662" cy="18366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1342714">
            <a:off x="3164973" y="1756115"/>
            <a:ext cx="183662" cy="1836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/>
          <p:cNvGrpSpPr/>
          <p:nvPr/>
        </p:nvGrpSpPr>
        <p:grpSpPr>
          <a:xfrm>
            <a:off x="3752508" y="269989"/>
            <a:ext cx="2058480" cy="540000"/>
            <a:chOff x="5266244" y="605391"/>
            <a:chExt cx="2058480" cy="389511"/>
          </a:xfrm>
        </p:grpSpPr>
        <p:sp>
          <p:nvSpPr>
            <p:cNvPr id="97" name="Rectangle: Rounded Corners 29"/>
            <p:cNvSpPr/>
            <p:nvPr/>
          </p:nvSpPr>
          <p:spPr>
            <a:xfrm>
              <a:off x="5269000" y="605391"/>
              <a:ext cx="2052968" cy="38951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266244" y="649832"/>
              <a:ext cx="2058480" cy="2797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uk-UA" sz="1600" dirty="0">
                  <a:solidFill>
                    <a:schemeClr val="bg1"/>
                  </a:solidFill>
                  <a:cs typeface="Segoe UI Light" panose="020B0502040204020203" pitchFamily="34" charset="0"/>
                </a:rPr>
                <a:t>інформаційна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3743503" y="5984877"/>
            <a:ext cx="2058480" cy="540000"/>
            <a:chOff x="5266244" y="605391"/>
            <a:chExt cx="2058480" cy="389511"/>
          </a:xfrm>
        </p:grpSpPr>
        <p:sp>
          <p:nvSpPr>
            <p:cNvPr id="100" name="Rectangle: Rounded Corners 54"/>
            <p:cNvSpPr/>
            <p:nvPr/>
          </p:nvSpPr>
          <p:spPr>
            <a:xfrm>
              <a:off x="5269000" y="605391"/>
              <a:ext cx="2052968" cy="38951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5266244" y="649832"/>
              <a:ext cx="2058480" cy="2797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600" dirty="0" err="1">
                  <a:solidFill>
                    <a:schemeClr val="bg1"/>
                  </a:solidFill>
                  <a:cs typeface="Segoe UI Light" panose="020B0502040204020203" pitchFamily="34" charset="0"/>
                </a:rPr>
                <a:t>організаторська</a:t>
              </a:r>
              <a:endParaRPr lang="en-US" sz="1600" dirty="0">
                <a:solidFill>
                  <a:schemeClr val="bg1"/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8199398" y="1667211"/>
            <a:ext cx="3208580" cy="3502584"/>
            <a:chOff x="9495001" y="1246226"/>
            <a:chExt cx="2971606" cy="3243898"/>
          </a:xfrm>
        </p:grpSpPr>
        <p:sp>
          <p:nvSpPr>
            <p:cNvPr id="52" name="Rectangle 51"/>
            <p:cNvSpPr/>
            <p:nvPr/>
          </p:nvSpPr>
          <p:spPr>
            <a:xfrm>
              <a:off x="9711159" y="2502707"/>
              <a:ext cx="2480841" cy="16656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95001" y="1246226"/>
              <a:ext cx="2971606" cy="3243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1082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07301" y="3054374"/>
            <a:ext cx="4777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ВІДЕО: «</a:t>
            </a:r>
            <a:r>
              <a:rPr lang="ru-RU" sz="2800" dirty="0" err="1">
                <a:solidFill>
                  <a:schemeClr val="bg1"/>
                </a:solidFill>
              </a:rPr>
              <a:t>Історія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телебачення</a:t>
            </a:r>
            <a:r>
              <a:rPr lang="ru-RU" sz="2800" dirty="0">
                <a:solidFill>
                  <a:schemeClr val="bg1"/>
                </a:solidFill>
              </a:rPr>
              <a:t>»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CF58A-FEF1-4F6F-832E-AECA093522AF}"/>
              </a:ext>
            </a:extLst>
          </p:cNvPr>
          <p:cNvSpPr txBox="1"/>
          <p:nvPr/>
        </p:nvSpPr>
        <p:spPr>
          <a:xfrm>
            <a:off x="4048018" y="3750156"/>
            <a:ext cx="4436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https://youtu.be/q0b_2YOTtIk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61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" b="652"/>
          <a:stretch>
            <a:fillRect/>
          </a:stretch>
        </p:blipFill>
        <p:spPr>
          <a:xfrm>
            <a:off x="0" y="0"/>
            <a:ext cx="6880860" cy="387048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41718" y="1819369"/>
            <a:ext cx="4239234" cy="4239234"/>
          </a:xfrm>
          <a:prstGeom prst="ellipse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Rectangle 9"/>
          <p:cNvSpPr/>
          <p:nvPr/>
        </p:nvSpPr>
        <p:spPr>
          <a:xfrm>
            <a:off x="0" y="3869635"/>
            <a:ext cx="12192000" cy="2988364"/>
          </a:xfrm>
          <a:prstGeom prst="rect">
            <a:avLst/>
          </a:prstGeom>
          <a:gradFill>
            <a:gsLst>
              <a:gs pos="21000">
                <a:schemeClr val="accent1">
                  <a:alpha val="73000"/>
                </a:schemeClr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45533" y="2123184"/>
            <a:ext cx="3631608" cy="3631608"/>
          </a:xfrm>
          <a:prstGeom prst="ellipse">
            <a:avLst/>
          </a:prstGeom>
          <a:solidFill>
            <a:schemeClr val="accent1">
              <a:alpha val="47000"/>
            </a:schemeClr>
          </a:solidFill>
          <a:ln>
            <a:noFill/>
          </a:ln>
          <a:effectLst>
            <a:outerShdw blurRad="1066800" dist="50800" dir="5400000" sx="97000" sy="97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Oval 8"/>
          <p:cNvSpPr/>
          <p:nvPr/>
        </p:nvSpPr>
        <p:spPr>
          <a:xfrm>
            <a:off x="1465017" y="2442668"/>
            <a:ext cx="2992638" cy="29926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390052" y="3394221"/>
            <a:ext cx="314256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dirty="0">
                <a:solidFill>
                  <a:schemeClr val="bg1"/>
                </a:solidFill>
                <a:latin typeface="+mj-lt"/>
              </a:rPr>
              <a:t>ДЕРЖАВНЕ ТЕЛЕБАЧЕННЯ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88641" y="1934540"/>
            <a:ext cx="35559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accent4"/>
                </a:solidFill>
                <a:cs typeface="Segoe UI Light" panose="020B0502040204020203" pitchFamily="34" charset="0"/>
              </a:rPr>
              <a:t>Історія українського телебачення розпочалася 1925 року й до кінця 1980-х років була пов’язана з державним упорядкуванням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198660" y="1038087"/>
            <a:ext cx="735910" cy="735910"/>
            <a:chOff x="5360090" y="4378730"/>
            <a:chExt cx="735910" cy="735910"/>
          </a:xfrm>
        </p:grpSpPr>
        <p:sp>
          <p:nvSpPr>
            <p:cNvPr id="15" name="Oval 14"/>
            <p:cNvSpPr/>
            <p:nvPr/>
          </p:nvSpPr>
          <p:spPr>
            <a:xfrm>
              <a:off x="5360090" y="4378730"/>
              <a:ext cx="735910" cy="735910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3107" y="4539273"/>
              <a:ext cx="419814" cy="430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361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2781" y="2321004"/>
            <a:ext cx="688643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ЦЕНЗУРА</a:t>
            </a:r>
            <a:endParaRPr lang="en-US" sz="13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42900" dist="50800" dir="5400000" sx="101000" sy="101000" algn="ctr" rotWithShape="0">
                  <a:srgbClr val="000000">
                    <a:alpha val="56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2762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2781" y="1213009"/>
            <a:ext cx="688643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ЦЕНЗУРА</a:t>
            </a:r>
            <a:endParaRPr lang="en-US" sz="13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42900" dist="50800" dir="5400000" sx="101000" sy="101000" algn="ctr" rotWithShape="0">
                  <a:srgbClr val="000000">
                    <a:alpha val="56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2157" y="3429000"/>
            <a:ext cx="10567686" cy="1824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sz="2400" dirty="0">
                <a:solidFill>
                  <a:schemeClr val="bg1"/>
                </a:solidFill>
                <a:cs typeface="Segoe UI Light" panose="020B0502040204020203" pitchFamily="34" charset="0"/>
              </a:rPr>
              <a:t>це контролювання змісту та розповсюдження інформації. У радянські часи такий контроль вели, щоб позбутися відмінних від офіційних джерел інформації, обмежити або не допустити розповсюдження ідей та відомостей, які суперечили ідеології і тому їх вважали шкідливими.</a:t>
            </a:r>
          </a:p>
        </p:txBody>
      </p:sp>
    </p:spTree>
    <p:extLst>
      <p:ext uri="{BB962C8B-B14F-4D97-AF65-F5344CB8AC3E}">
        <p14:creationId xmlns:p14="http://schemas.microsoft.com/office/powerpoint/2010/main" val="2476444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50" b="14642"/>
          <a:stretch/>
        </p:blipFill>
        <p:spPr>
          <a:xfrm>
            <a:off x="4532618" y="0"/>
            <a:ext cx="7659382" cy="3870960"/>
          </a:xfrm>
          <a:prstGeom prst="rect">
            <a:avLst/>
          </a:prstGeo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586" r="700" b="353"/>
          <a:stretch/>
        </p:blipFill>
        <p:spPr>
          <a:xfrm>
            <a:off x="0" y="0"/>
            <a:ext cx="4607067" cy="3875314"/>
          </a:xfrm>
        </p:spPr>
      </p:pic>
      <p:sp>
        <p:nvSpPr>
          <p:cNvPr id="7" name="Oval 6"/>
          <p:cNvSpPr/>
          <p:nvPr/>
        </p:nvSpPr>
        <p:spPr>
          <a:xfrm>
            <a:off x="841718" y="1819369"/>
            <a:ext cx="4239234" cy="4239234"/>
          </a:xfrm>
          <a:prstGeom prst="ellipse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Rectangle 9"/>
          <p:cNvSpPr/>
          <p:nvPr/>
        </p:nvSpPr>
        <p:spPr>
          <a:xfrm>
            <a:off x="0" y="3869635"/>
            <a:ext cx="12192000" cy="2988364"/>
          </a:xfrm>
          <a:prstGeom prst="rect">
            <a:avLst/>
          </a:prstGeom>
          <a:gradFill>
            <a:gsLst>
              <a:gs pos="21000">
                <a:schemeClr val="accent1">
                  <a:alpha val="73000"/>
                </a:schemeClr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45533" y="2123184"/>
            <a:ext cx="3631608" cy="3631608"/>
          </a:xfrm>
          <a:prstGeom prst="ellipse">
            <a:avLst/>
          </a:prstGeom>
          <a:solidFill>
            <a:schemeClr val="accent1">
              <a:alpha val="47000"/>
            </a:schemeClr>
          </a:solidFill>
          <a:ln>
            <a:noFill/>
          </a:ln>
          <a:effectLst>
            <a:outerShdw blurRad="1066800" dist="50800" dir="5400000" sx="97000" sy="97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Oval 8"/>
          <p:cNvSpPr/>
          <p:nvPr/>
        </p:nvSpPr>
        <p:spPr>
          <a:xfrm>
            <a:off x="1465017" y="2442668"/>
            <a:ext cx="2992638" cy="29926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390052" y="3394221"/>
            <a:ext cx="314256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dirty="0">
                <a:solidFill>
                  <a:schemeClr val="bg1"/>
                </a:solidFill>
                <a:latin typeface="+mj-lt"/>
              </a:rPr>
              <a:t>КОМЕРЦІЙНЕ ТЕЛЕБАЧЕННЯ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9418" y="5022678"/>
            <a:ext cx="1791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cs typeface="Segoe UI Light" panose="020B0502040204020203" pitchFamily="34" charset="0"/>
              </a:rPr>
              <a:t>Наприкінці 1980-х – на початку 1990-х років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60643" y="2635029"/>
            <a:ext cx="2169362" cy="92333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Початок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розвитку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комерційного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телерадіомовлення</a:t>
            </a:r>
            <a:endParaRPr lang="en-US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278448" y="4205107"/>
            <a:ext cx="735910" cy="735910"/>
            <a:chOff x="7220932" y="4378730"/>
            <a:chExt cx="735910" cy="735910"/>
          </a:xfrm>
        </p:grpSpPr>
        <p:sp>
          <p:nvSpPr>
            <p:cNvPr id="17" name="Oval 16"/>
            <p:cNvSpPr/>
            <p:nvPr/>
          </p:nvSpPr>
          <p:spPr>
            <a:xfrm>
              <a:off x="7220932" y="4378730"/>
              <a:ext cx="735910" cy="73591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47"/>
            <p:cNvSpPr>
              <a:spLocks noChangeArrowheads="1"/>
            </p:cNvSpPr>
            <p:nvPr/>
          </p:nvSpPr>
          <p:spPr bwMode="auto">
            <a:xfrm>
              <a:off x="7388392" y="4578527"/>
              <a:ext cx="400989" cy="352297"/>
            </a:xfrm>
            <a:custGeom>
              <a:avLst/>
              <a:gdLst>
                <a:gd name="T0" fmla="*/ 221804 w 498"/>
                <a:gd name="T1" fmla="*/ 194813 h 435"/>
                <a:gd name="T2" fmla="*/ 221804 w 498"/>
                <a:gd name="T3" fmla="*/ 194813 h 435"/>
                <a:gd name="T4" fmla="*/ 217341 w 498"/>
                <a:gd name="T5" fmla="*/ 147232 h 435"/>
                <a:gd name="T6" fmla="*/ 189671 w 498"/>
                <a:gd name="T7" fmla="*/ 131521 h 435"/>
                <a:gd name="T8" fmla="*/ 166018 w 498"/>
                <a:gd name="T9" fmla="*/ 103691 h 435"/>
                <a:gd name="T10" fmla="*/ 174051 w 498"/>
                <a:gd name="T11" fmla="*/ 87980 h 435"/>
                <a:gd name="T12" fmla="*/ 182084 w 498"/>
                <a:gd name="T13" fmla="*/ 71372 h 435"/>
                <a:gd name="T14" fmla="*/ 178068 w 498"/>
                <a:gd name="T15" fmla="*/ 67781 h 435"/>
                <a:gd name="T16" fmla="*/ 182084 w 498"/>
                <a:gd name="T17" fmla="*/ 51621 h 435"/>
                <a:gd name="T18" fmla="*/ 154415 w 498"/>
                <a:gd name="T19" fmla="*/ 27830 h 435"/>
                <a:gd name="T20" fmla="*/ 126745 w 498"/>
                <a:gd name="T21" fmla="*/ 51621 h 435"/>
                <a:gd name="T22" fmla="*/ 130762 w 498"/>
                <a:gd name="T23" fmla="*/ 67781 h 435"/>
                <a:gd name="T24" fmla="*/ 126745 w 498"/>
                <a:gd name="T25" fmla="*/ 71372 h 435"/>
                <a:gd name="T26" fmla="*/ 134778 w 498"/>
                <a:gd name="T27" fmla="*/ 87980 h 435"/>
                <a:gd name="T28" fmla="*/ 138795 w 498"/>
                <a:gd name="T29" fmla="*/ 103691 h 435"/>
                <a:gd name="T30" fmla="*/ 130762 w 498"/>
                <a:gd name="T31" fmla="*/ 123441 h 435"/>
                <a:gd name="T32" fmla="*/ 170035 w 498"/>
                <a:gd name="T33" fmla="*/ 163392 h 435"/>
                <a:gd name="T34" fmla="*/ 170035 w 498"/>
                <a:gd name="T35" fmla="*/ 194813 h 435"/>
                <a:gd name="T36" fmla="*/ 221804 w 498"/>
                <a:gd name="T37" fmla="*/ 194813 h 435"/>
                <a:gd name="T38" fmla="*/ 115142 w 498"/>
                <a:gd name="T39" fmla="*/ 135561 h 435"/>
                <a:gd name="T40" fmla="*/ 115142 w 498"/>
                <a:gd name="T41" fmla="*/ 135561 h 435"/>
                <a:gd name="T42" fmla="*/ 83455 w 498"/>
                <a:gd name="T43" fmla="*/ 103691 h 435"/>
                <a:gd name="T44" fmla="*/ 95059 w 498"/>
                <a:gd name="T45" fmla="*/ 75412 h 435"/>
                <a:gd name="T46" fmla="*/ 103092 w 498"/>
                <a:gd name="T47" fmla="*/ 59701 h 435"/>
                <a:gd name="T48" fmla="*/ 99075 w 498"/>
                <a:gd name="T49" fmla="*/ 51621 h 435"/>
                <a:gd name="T50" fmla="*/ 103092 w 498"/>
                <a:gd name="T51" fmla="*/ 31870 h 435"/>
                <a:gd name="T52" fmla="*/ 67389 w 498"/>
                <a:gd name="T53" fmla="*/ 0 h 435"/>
                <a:gd name="T54" fmla="*/ 31686 w 498"/>
                <a:gd name="T55" fmla="*/ 31870 h 435"/>
                <a:gd name="T56" fmla="*/ 31686 w 498"/>
                <a:gd name="T57" fmla="*/ 51621 h 435"/>
                <a:gd name="T58" fmla="*/ 31686 w 498"/>
                <a:gd name="T59" fmla="*/ 59701 h 435"/>
                <a:gd name="T60" fmla="*/ 39719 w 498"/>
                <a:gd name="T61" fmla="*/ 75412 h 435"/>
                <a:gd name="T62" fmla="*/ 47753 w 498"/>
                <a:gd name="T63" fmla="*/ 103691 h 435"/>
                <a:gd name="T64" fmla="*/ 20083 w 498"/>
                <a:gd name="T65" fmla="*/ 135561 h 435"/>
                <a:gd name="T66" fmla="*/ 0 w 498"/>
                <a:gd name="T67" fmla="*/ 155312 h 435"/>
                <a:gd name="T68" fmla="*/ 0 w 498"/>
                <a:gd name="T69" fmla="*/ 194813 h 435"/>
                <a:gd name="T70" fmla="*/ 154415 w 498"/>
                <a:gd name="T71" fmla="*/ 194813 h 435"/>
                <a:gd name="T72" fmla="*/ 154415 w 498"/>
                <a:gd name="T73" fmla="*/ 163392 h 435"/>
                <a:gd name="T74" fmla="*/ 115142 w 498"/>
                <a:gd name="T75" fmla="*/ 135561 h 43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8" h="435">
                  <a:moveTo>
                    <a:pt x="497" y="434"/>
                  </a:moveTo>
                  <a:lnTo>
                    <a:pt x="497" y="434"/>
                  </a:lnTo>
                  <a:cubicBezTo>
                    <a:pt x="497" y="434"/>
                    <a:pt x="497" y="337"/>
                    <a:pt x="487" y="328"/>
                  </a:cubicBezTo>
                  <a:cubicBezTo>
                    <a:pt x="479" y="319"/>
                    <a:pt x="462" y="302"/>
                    <a:pt x="425" y="293"/>
                  </a:cubicBezTo>
                  <a:cubicBezTo>
                    <a:pt x="390" y="275"/>
                    <a:pt x="372" y="257"/>
                    <a:pt x="372" y="231"/>
                  </a:cubicBezTo>
                  <a:cubicBezTo>
                    <a:pt x="372" y="213"/>
                    <a:pt x="390" y="222"/>
                    <a:pt x="390" y="196"/>
                  </a:cubicBezTo>
                  <a:cubicBezTo>
                    <a:pt x="390" y="178"/>
                    <a:pt x="408" y="196"/>
                    <a:pt x="408" y="159"/>
                  </a:cubicBezTo>
                  <a:cubicBezTo>
                    <a:pt x="408" y="151"/>
                    <a:pt x="399" y="151"/>
                    <a:pt x="399" y="151"/>
                  </a:cubicBezTo>
                  <a:cubicBezTo>
                    <a:pt x="399" y="151"/>
                    <a:pt x="408" y="133"/>
                    <a:pt x="408" y="115"/>
                  </a:cubicBezTo>
                  <a:cubicBezTo>
                    <a:pt x="408" y="98"/>
                    <a:pt x="399" y="62"/>
                    <a:pt x="346" y="62"/>
                  </a:cubicBezTo>
                  <a:cubicBezTo>
                    <a:pt x="293" y="62"/>
                    <a:pt x="284" y="98"/>
                    <a:pt x="284" y="115"/>
                  </a:cubicBezTo>
                  <a:cubicBezTo>
                    <a:pt x="284" y="133"/>
                    <a:pt x="293" y="151"/>
                    <a:pt x="293" y="151"/>
                  </a:cubicBezTo>
                  <a:cubicBezTo>
                    <a:pt x="293" y="151"/>
                    <a:pt x="284" y="151"/>
                    <a:pt x="284" y="159"/>
                  </a:cubicBezTo>
                  <a:cubicBezTo>
                    <a:pt x="284" y="196"/>
                    <a:pt x="293" y="178"/>
                    <a:pt x="302" y="196"/>
                  </a:cubicBezTo>
                  <a:cubicBezTo>
                    <a:pt x="302" y="222"/>
                    <a:pt x="311" y="213"/>
                    <a:pt x="311" y="231"/>
                  </a:cubicBezTo>
                  <a:cubicBezTo>
                    <a:pt x="311" y="249"/>
                    <a:pt x="311" y="266"/>
                    <a:pt x="293" y="275"/>
                  </a:cubicBezTo>
                  <a:cubicBezTo>
                    <a:pt x="372" y="319"/>
                    <a:pt x="381" y="319"/>
                    <a:pt x="381" y="364"/>
                  </a:cubicBezTo>
                  <a:cubicBezTo>
                    <a:pt x="381" y="434"/>
                    <a:pt x="381" y="434"/>
                    <a:pt x="381" y="434"/>
                  </a:cubicBezTo>
                  <a:lnTo>
                    <a:pt x="497" y="434"/>
                  </a:lnTo>
                  <a:close/>
                  <a:moveTo>
                    <a:pt x="258" y="302"/>
                  </a:moveTo>
                  <a:lnTo>
                    <a:pt x="258" y="302"/>
                  </a:lnTo>
                  <a:cubicBezTo>
                    <a:pt x="204" y="284"/>
                    <a:pt x="187" y="266"/>
                    <a:pt x="187" y="231"/>
                  </a:cubicBezTo>
                  <a:cubicBezTo>
                    <a:pt x="187" y="204"/>
                    <a:pt x="204" y="213"/>
                    <a:pt x="213" y="168"/>
                  </a:cubicBezTo>
                  <a:cubicBezTo>
                    <a:pt x="213" y="159"/>
                    <a:pt x="231" y="168"/>
                    <a:pt x="231" y="133"/>
                  </a:cubicBezTo>
                  <a:cubicBezTo>
                    <a:pt x="231" y="115"/>
                    <a:pt x="222" y="115"/>
                    <a:pt x="222" y="115"/>
                  </a:cubicBezTo>
                  <a:cubicBezTo>
                    <a:pt x="222" y="115"/>
                    <a:pt x="222" y="89"/>
                    <a:pt x="231" y="71"/>
                  </a:cubicBezTo>
                  <a:cubicBezTo>
                    <a:pt x="231" y="53"/>
                    <a:pt x="213" y="0"/>
                    <a:pt x="151" y="0"/>
                  </a:cubicBezTo>
                  <a:cubicBezTo>
                    <a:pt x="80" y="0"/>
                    <a:pt x="71" y="53"/>
                    <a:pt x="71" y="71"/>
                  </a:cubicBezTo>
                  <a:cubicBezTo>
                    <a:pt x="71" y="89"/>
                    <a:pt x="71" y="115"/>
                    <a:pt x="71" y="115"/>
                  </a:cubicBezTo>
                  <a:cubicBezTo>
                    <a:pt x="71" y="115"/>
                    <a:pt x="71" y="115"/>
                    <a:pt x="71" y="133"/>
                  </a:cubicBezTo>
                  <a:cubicBezTo>
                    <a:pt x="71" y="168"/>
                    <a:pt x="80" y="159"/>
                    <a:pt x="89" y="168"/>
                  </a:cubicBezTo>
                  <a:cubicBezTo>
                    <a:pt x="89" y="213"/>
                    <a:pt x="107" y="204"/>
                    <a:pt x="107" y="231"/>
                  </a:cubicBezTo>
                  <a:cubicBezTo>
                    <a:pt x="107" y="266"/>
                    <a:pt x="89" y="284"/>
                    <a:pt x="45" y="302"/>
                  </a:cubicBezTo>
                  <a:cubicBezTo>
                    <a:pt x="27" y="310"/>
                    <a:pt x="0" y="319"/>
                    <a:pt x="0" y="346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346" y="434"/>
                    <a:pt x="346" y="434"/>
                    <a:pt x="346" y="434"/>
                  </a:cubicBezTo>
                  <a:cubicBezTo>
                    <a:pt x="346" y="434"/>
                    <a:pt x="346" y="381"/>
                    <a:pt x="346" y="364"/>
                  </a:cubicBezTo>
                  <a:cubicBezTo>
                    <a:pt x="346" y="346"/>
                    <a:pt x="302" y="328"/>
                    <a:pt x="258" y="3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77369" y="4205107"/>
            <a:ext cx="735910" cy="735910"/>
            <a:chOff x="5360090" y="4378730"/>
            <a:chExt cx="735910" cy="735910"/>
          </a:xfrm>
        </p:grpSpPr>
        <p:sp>
          <p:nvSpPr>
            <p:cNvPr id="15" name="Oval 14"/>
            <p:cNvSpPr/>
            <p:nvPr/>
          </p:nvSpPr>
          <p:spPr>
            <a:xfrm>
              <a:off x="5360090" y="4378730"/>
              <a:ext cx="735910" cy="73591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lum bright="100000" contrast="-70000"/>
            </a:blip>
            <a:stretch>
              <a:fillRect/>
            </a:stretch>
          </p:blipFill>
          <p:spPr>
            <a:xfrm>
              <a:off x="5523107" y="4539273"/>
              <a:ext cx="419814" cy="43080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449956" y="5022678"/>
            <a:ext cx="17918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cs typeface="Segoe UI Light" panose="020B0502040204020203" pitchFamily="34" charset="0"/>
              </a:rPr>
              <a:t>1988 року</a:t>
            </a:r>
            <a:endParaRPr lang="en-US" sz="1600" dirty="0">
              <a:solidFill>
                <a:schemeClr val="bg1"/>
              </a:solidFill>
              <a:cs typeface="Segoe UI Light" panose="020B0502040204020203" pitchFamily="34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cs typeface="Segoe UI Light" panose="020B0502040204020203" pitchFamily="34" charset="0"/>
              </a:rPr>
              <a:t>м. </a:t>
            </a:r>
            <a:r>
              <a:rPr lang="ru-RU" sz="1600" dirty="0" err="1">
                <a:solidFill>
                  <a:schemeClr val="bg1"/>
                </a:solidFill>
                <a:cs typeface="Segoe UI Light" panose="020B0502040204020203" pitchFamily="34" charset="0"/>
              </a:rPr>
              <a:t>Микола</a:t>
            </a:r>
            <a:r>
              <a:rPr lang="uk-UA" sz="1600" dirty="0">
                <a:solidFill>
                  <a:schemeClr val="bg1"/>
                </a:solidFill>
                <a:cs typeface="Segoe UI Light" panose="020B0502040204020203" pitchFamily="34" charset="0"/>
              </a:rPr>
              <a:t>їв</a:t>
            </a:r>
            <a:r>
              <a:rPr lang="ru-RU" sz="16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cs typeface="Segoe UI Light" panose="020B0502040204020203" pitchFamily="34" charset="0"/>
              </a:rPr>
              <a:t>телекомпані</a:t>
            </a:r>
            <a:r>
              <a:rPr lang="uk-UA" sz="1600" dirty="0">
                <a:solidFill>
                  <a:schemeClr val="bg1"/>
                </a:solidFill>
                <a:cs typeface="Segoe UI Light" panose="020B0502040204020203" pitchFamily="34" charset="0"/>
              </a:rPr>
              <a:t>я</a:t>
            </a:r>
            <a:r>
              <a:rPr lang="ru-RU" sz="1600" dirty="0">
                <a:solidFill>
                  <a:schemeClr val="bg1"/>
                </a:solidFill>
                <a:cs typeface="Segoe UI Light" panose="020B0502040204020203" pitchFamily="34" charset="0"/>
              </a:rPr>
              <a:t> «ТОНІС»</a:t>
            </a:r>
            <a:endParaRPr lang="uk-UA" sz="16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977908" y="4205107"/>
            <a:ext cx="735910" cy="735910"/>
            <a:chOff x="8862889" y="4378730"/>
            <a:chExt cx="735910" cy="735910"/>
          </a:xfrm>
        </p:grpSpPr>
        <p:sp>
          <p:nvSpPr>
            <p:cNvPr id="16" name="Oval 15"/>
            <p:cNvSpPr/>
            <p:nvPr/>
          </p:nvSpPr>
          <p:spPr>
            <a:xfrm>
              <a:off x="8862889" y="4378730"/>
              <a:ext cx="735910" cy="73591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9014363" y="4564452"/>
              <a:ext cx="432962" cy="405624"/>
              <a:chOff x="5368132" y="3540125"/>
              <a:chExt cx="465138" cy="435769"/>
            </a:xfrm>
            <a:solidFill>
              <a:schemeClr val="bg1"/>
            </a:solidFill>
          </p:grpSpPr>
          <p:sp>
            <p:nvSpPr>
              <p:cNvPr id="23" name="AutoShape 110"/>
              <p:cNvSpPr>
                <a:spLocks/>
              </p:cNvSpPr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" name="AutoShape 111"/>
              <p:cNvSpPr>
                <a:spLocks/>
              </p:cNvSpPr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6" name="Rectangle 25"/>
          <p:cNvSpPr/>
          <p:nvPr/>
        </p:nvSpPr>
        <p:spPr>
          <a:xfrm>
            <a:off x="9385193" y="5022678"/>
            <a:ext cx="25224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bg1"/>
                </a:solidFill>
                <a:cs typeface="Segoe UI Light" panose="020B0502040204020203" pitchFamily="34" charset="0"/>
              </a:rPr>
              <a:t>органи</a:t>
            </a:r>
            <a:r>
              <a:rPr lang="ru-RU" sz="16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cs typeface="Segoe UI Light" panose="020B0502040204020203" pitchFamily="34" charset="0"/>
              </a:rPr>
              <a:t>державної</a:t>
            </a:r>
            <a:r>
              <a:rPr lang="ru-RU" sz="16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cs typeface="Segoe UI Light" panose="020B0502040204020203" pitchFamily="34" charset="0"/>
              </a:rPr>
              <a:t>влади</a:t>
            </a:r>
            <a:r>
              <a:rPr lang="ru-RU" sz="16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профспілкові</a:t>
            </a:r>
            <a:r>
              <a:rPr lang="ru-RU" sz="16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cs typeface="Segoe UI Light" panose="020B0502040204020203" pitchFamily="34" charset="0"/>
              </a:rPr>
              <a:t>громадські</a:t>
            </a:r>
            <a:r>
              <a:rPr lang="ru-RU" sz="16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cs typeface="Segoe UI Light" panose="020B0502040204020203" pitchFamily="34" charset="0"/>
              </a:rPr>
              <a:t>організації</a:t>
            </a:r>
            <a:r>
              <a:rPr lang="ru-RU" sz="16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</a:p>
          <a:p>
            <a:pPr algn="ctr"/>
            <a:r>
              <a:rPr lang="ru-RU" sz="1600" dirty="0" err="1">
                <a:solidFill>
                  <a:schemeClr val="bg1"/>
                </a:solidFill>
                <a:cs typeface="Segoe UI Light" panose="020B0502040204020203" pitchFamily="34" charset="0"/>
              </a:rPr>
              <a:t>комерційні</a:t>
            </a:r>
            <a:r>
              <a:rPr lang="ru-RU" sz="1600" dirty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cs typeface="Segoe UI Light" panose="020B0502040204020203" pitchFamily="34" charset="0"/>
              </a:rPr>
              <a:t>структури</a:t>
            </a:r>
            <a:r>
              <a:rPr lang="ru-RU" sz="1600" dirty="0">
                <a:solidFill>
                  <a:schemeClr val="bg1"/>
                </a:solidFill>
                <a:cs typeface="Segoe UI Light" panose="020B0502040204020203" pitchFamily="3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cs typeface="Segoe UI Light" panose="020B0502040204020203" pitchFamily="34" charset="0"/>
              </a:rPr>
              <a:t>приватні</a:t>
            </a:r>
            <a:r>
              <a:rPr lang="ru-RU" sz="1600" dirty="0">
                <a:solidFill>
                  <a:schemeClr val="bg1"/>
                </a:solidFill>
                <a:cs typeface="Segoe UI Light" panose="020B0502040204020203" pitchFamily="34" charset="0"/>
              </a:rPr>
              <a:t> особи</a:t>
            </a:r>
            <a:endParaRPr lang="uk-UA" sz="16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61181" y="2635029"/>
            <a:ext cx="2169362" cy="92333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Найстарша у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країнах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СНД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недержавна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телекомпанія</a:t>
            </a:r>
            <a:endParaRPr lang="en-US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61719" y="2635029"/>
            <a:ext cx="2169362" cy="92333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Засновник</a:t>
            </a:r>
            <a:r>
              <a:rPr lang="uk-UA" dirty="0">
                <a:solidFill>
                  <a:schemeClr val="bg1"/>
                </a:solidFill>
                <a:cs typeface="Segoe UI" panose="020B0502040204020203" pitchFamily="34" charset="0"/>
              </a:rPr>
              <a:t>и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та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власники</a:t>
            </a: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cs typeface="Segoe UI" panose="020B0502040204020203" pitchFamily="34" charset="0"/>
              </a:rPr>
              <a:t>телекомпаній</a:t>
            </a:r>
            <a:endParaRPr lang="en-US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254240" y="3616240"/>
            <a:ext cx="216408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6" idx="0"/>
          </p:cNvCxnSpPr>
          <p:nvPr/>
        </p:nvCxnSpPr>
        <p:spPr>
          <a:xfrm flipH="1" flipV="1">
            <a:off x="8341360" y="3616240"/>
            <a:ext cx="4503" cy="588867"/>
          </a:xfrm>
          <a:prstGeom prst="line">
            <a:avLst/>
          </a:prstGeom>
          <a:ln w="15875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552595" y="3616240"/>
            <a:ext cx="216408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7" idx="0"/>
          </p:cNvCxnSpPr>
          <p:nvPr/>
        </p:nvCxnSpPr>
        <p:spPr>
          <a:xfrm flipH="1" flipV="1">
            <a:off x="10639716" y="3616241"/>
            <a:ext cx="6687" cy="588866"/>
          </a:xfrm>
          <a:prstGeom prst="line">
            <a:avLst/>
          </a:prstGeom>
          <a:ln w="15875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55885" y="3616240"/>
            <a:ext cx="216408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5" idx="0"/>
          </p:cNvCxnSpPr>
          <p:nvPr/>
        </p:nvCxnSpPr>
        <p:spPr>
          <a:xfrm flipH="1" flipV="1">
            <a:off x="6043006" y="3616241"/>
            <a:ext cx="2318" cy="588866"/>
          </a:xfrm>
          <a:prstGeom prst="line">
            <a:avLst/>
          </a:prstGeom>
          <a:ln w="15875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645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9" b="77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Freeform: Shape 17"/>
          <p:cNvSpPr/>
          <p:nvPr/>
        </p:nvSpPr>
        <p:spPr>
          <a:xfrm rot="2700000">
            <a:off x="8947090" y="3333639"/>
            <a:ext cx="3327187" cy="5506007"/>
          </a:xfrm>
          <a:custGeom>
            <a:avLst/>
            <a:gdLst>
              <a:gd name="connsiteX0" fmla="*/ 105767 w 3327187"/>
              <a:gd name="connsiteY0" fmla="*/ 105766 h 5506007"/>
              <a:gd name="connsiteX1" fmla="*/ 361108 w 3327187"/>
              <a:gd name="connsiteY1" fmla="*/ 1 h 5506007"/>
              <a:gd name="connsiteX2" fmla="*/ 1146909 w 3327187"/>
              <a:gd name="connsiteY2" fmla="*/ 1 h 5506007"/>
              <a:gd name="connsiteX3" fmla="*/ 3327187 w 3327187"/>
              <a:gd name="connsiteY3" fmla="*/ 2180279 h 5506007"/>
              <a:gd name="connsiteX4" fmla="*/ 1460 w 3327187"/>
              <a:gd name="connsiteY4" fmla="*/ 5506007 h 5506007"/>
              <a:gd name="connsiteX5" fmla="*/ 0 w 3327187"/>
              <a:gd name="connsiteY5" fmla="*/ 5491531 h 5506007"/>
              <a:gd name="connsiteX6" fmla="*/ 1 w 3327187"/>
              <a:gd name="connsiteY6" fmla="*/ 361108 h 5506007"/>
              <a:gd name="connsiteX7" fmla="*/ 105767 w 3327187"/>
              <a:gd name="connsiteY7" fmla="*/ 105766 h 550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7187" h="5506007">
                <a:moveTo>
                  <a:pt x="105767" y="105766"/>
                </a:moveTo>
                <a:cubicBezTo>
                  <a:pt x="171114" y="40419"/>
                  <a:pt x="261391" y="0"/>
                  <a:pt x="361108" y="1"/>
                </a:cubicBezTo>
                <a:lnTo>
                  <a:pt x="1146909" y="1"/>
                </a:lnTo>
                <a:lnTo>
                  <a:pt x="3327187" y="2180279"/>
                </a:lnTo>
                <a:lnTo>
                  <a:pt x="1460" y="5506007"/>
                </a:lnTo>
                <a:lnTo>
                  <a:pt x="0" y="5491531"/>
                </a:lnTo>
                <a:lnTo>
                  <a:pt x="1" y="361108"/>
                </a:lnTo>
                <a:cubicBezTo>
                  <a:pt x="1" y="261391"/>
                  <a:pt x="40419" y="171114"/>
                  <a:pt x="105767" y="105766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76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/>
        </p:nvSpPr>
        <p:spPr>
          <a:xfrm rot="6300000">
            <a:off x="3848422" y="281988"/>
            <a:ext cx="4573065" cy="12075741"/>
          </a:xfrm>
          <a:custGeom>
            <a:avLst/>
            <a:gdLst>
              <a:gd name="connsiteX0" fmla="*/ 33655 w 4573065"/>
              <a:gd name="connsiteY0" fmla="*/ 11549761 h 12075741"/>
              <a:gd name="connsiteX1" fmla="*/ 0 w 4573065"/>
              <a:gd name="connsiteY1" fmla="*/ 11327154 h 12075741"/>
              <a:gd name="connsiteX2" fmla="*/ 0 w 4573065"/>
              <a:gd name="connsiteY2" fmla="*/ 449414 h 12075741"/>
              <a:gd name="connsiteX3" fmla="*/ 7209 w 4573065"/>
              <a:gd name="connsiteY3" fmla="*/ 377897 h 12075741"/>
              <a:gd name="connsiteX4" fmla="*/ 1417542 w 4573065"/>
              <a:gd name="connsiteY4" fmla="*/ 0 h 12075741"/>
              <a:gd name="connsiteX5" fmla="*/ 4573065 w 4573065"/>
              <a:gd name="connsiteY5" fmla="*/ 11776569 h 12075741"/>
              <a:gd name="connsiteX6" fmla="*/ 3456540 w 4573065"/>
              <a:gd name="connsiteY6" fmla="*/ 12075741 h 12075741"/>
              <a:gd name="connsiteX7" fmla="*/ 748586 w 4573065"/>
              <a:gd name="connsiteY7" fmla="*/ 12075741 h 12075741"/>
              <a:gd name="connsiteX8" fmla="*/ 33655 w 4573065"/>
              <a:gd name="connsiteY8" fmla="*/ 11549761 h 1207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65" h="12075741">
                <a:moveTo>
                  <a:pt x="33655" y="11549761"/>
                </a:moveTo>
                <a:cubicBezTo>
                  <a:pt x="11783" y="11479440"/>
                  <a:pt x="0" y="11404673"/>
                  <a:pt x="0" y="11327154"/>
                </a:cubicBezTo>
                <a:lnTo>
                  <a:pt x="0" y="449414"/>
                </a:lnTo>
                <a:lnTo>
                  <a:pt x="7209" y="377897"/>
                </a:lnTo>
                <a:lnTo>
                  <a:pt x="1417542" y="0"/>
                </a:lnTo>
                <a:lnTo>
                  <a:pt x="4573065" y="11776569"/>
                </a:lnTo>
                <a:lnTo>
                  <a:pt x="3456540" y="12075741"/>
                </a:lnTo>
                <a:lnTo>
                  <a:pt x="748586" y="12075741"/>
                </a:lnTo>
                <a:cubicBezTo>
                  <a:pt x="412672" y="12075740"/>
                  <a:pt x="128435" y="11854487"/>
                  <a:pt x="33655" y="1154976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6000"/>
                </a:schemeClr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575672" y="15543"/>
            <a:ext cx="5797912" cy="3865274"/>
            <a:chOff x="6292102" y="118632"/>
            <a:chExt cx="5508216" cy="3672144"/>
          </a:xfrm>
        </p:grpSpPr>
        <p:graphicFrame>
          <p:nvGraphicFramePr>
            <p:cNvPr id="14" name="Chart 13"/>
            <p:cNvGraphicFramePr/>
            <p:nvPr/>
          </p:nvGraphicFramePr>
          <p:xfrm>
            <a:off x="6292102" y="118632"/>
            <a:ext cx="5508216" cy="36721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Rectangle 14"/>
            <p:cNvSpPr/>
            <p:nvPr/>
          </p:nvSpPr>
          <p:spPr>
            <a:xfrm>
              <a:off x="7689626" y="1286882"/>
              <a:ext cx="2713168" cy="1374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4400" b="1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54,7%</a:t>
              </a:r>
            </a:p>
            <a:p>
              <a:pPr algn="ctr"/>
              <a:r>
                <a:rPr lang="uk-UA" sz="4400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Реклама </a:t>
              </a:r>
              <a:endParaRPr lang="en-US" sz="44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93148" y="704103"/>
            <a:ext cx="3732230" cy="2488154"/>
            <a:chOff x="8554183" y="598304"/>
            <a:chExt cx="4070910" cy="2713940"/>
          </a:xfrm>
        </p:grpSpPr>
        <p:graphicFrame>
          <p:nvGraphicFramePr>
            <p:cNvPr id="17" name="Chart 16"/>
            <p:cNvGraphicFramePr/>
            <p:nvPr/>
          </p:nvGraphicFramePr>
          <p:xfrm>
            <a:off x="8554183" y="598304"/>
            <a:ext cx="4070910" cy="27139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2" name="Rectangle 21"/>
            <p:cNvSpPr/>
            <p:nvPr/>
          </p:nvSpPr>
          <p:spPr>
            <a:xfrm>
              <a:off x="9637516" y="1320556"/>
              <a:ext cx="1904244" cy="1040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1400" b="1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27,24%</a:t>
              </a:r>
            </a:p>
            <a:p>
              <a:pPr algn="ctr"/>
              <a:r>
                <a:rPr lang="uk-UA" sz="1400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Державне фінансування </a:t>
              </a:r>
            </a:p>
            <a:p>
              <a:pPr algn="ctr"/>
              <a:r>
                <a:rPr lang="uk-UA" sz="1400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(для Суспільного ТБ) </a:t>
              </a:r>
              <a:endParaRPr lang="en-US" sz="14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818400" y="1212181"/>
            <a:ext cx="2207998" cy="1471998"/>
            <a:chOff x="6653817" y="4101226"/>
            <a:chExt cx="2207998" cy="1471998"/>
          </a:xfrm>
        </p:grpSpPr>
        <p:graphicFrame>
          <p:nvGraphicFramePr>
            <p:cNvPr id="24" name="Chart 23"/>
            <p:cNvGraphicFramePr/>
            <p:nvPr/>
          </p:nvGraphicFramePr>
          <p:xfrm>
            <a:off x="6653817" y="4101226"/>
            <a:ext cx="2207998" cy="14719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5" name="Rectangle 24"/>
            <p:cNvSpPr/>
            <p:nvPr/>
          </p:nvSpPr>
          <p:spPr>
            <a:xfrm>
              <a:off x="7215005" y="4529446"/>
              <a:ext cx="1085622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1200" b="1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0,21%</a:t>
              </a:r>
            </a:p>
            <a:p>
              <a:pPr algn="ctr"/>
              <a:r>
                <a:rPr lang="uk-UA" sz="1100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Кошти інвестора</a:t>
              </a:r>
              <a:endParaRPr lang="en-US" sz="11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463606" y="1068477"/>
            <a:ext cx="2639110" cy="1759406"/>
            <a:chOff x="8902650" y="3957522"/>
            <a:chExt cx="2639110" cy="1759406"/>
          </a:xfrm>
        </p:grpSpPr>
        <p:graphicFrame>
          <p:nvGraphicFramePr>
            <p:cNvPr id="27" name="Chart 26"/>
            <p:cNvGraphicFramePr/>
            <p:nvPr/>
          </p:nvGraphicFramePr>
          <p:xfrm>
            <a:off x="8902650" y="3957522"/>
            <a:ext cx="2639110" cy="17594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8" name="Rectangle 27"/>
            <p:cNvSpPr/>
            <p:nvPr/>
          </p:nvSpPr>
          <p:spPr>
            <a:xfrm>
              <a:off x="9725610" y="4595945"/>
              <a:ext cx="9931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1400" b="1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18%</a:t>
              </a:r>
            </a:p>
            <a:p>
              <a:pPr algn="ctr"/>
              <a:r>
                <a:rPr lang="uk-UA" sz="1400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Інше </a:t>
              </a:r>
              <a:endParaRPr lang="en-US" sz="140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29178" y="3933195"/>
            <a:ext cx="4548732" cy="1285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4800" dirty="0">
                <a:solidFill>
                  <a:schemeClr val="bg1"/>
                </a:solidFill>
                <a:latin typeface="+mj-lt"/>
              </a:rPr>
              <a:t>Телевізійний ринок України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359679" y="5554558"/>
            <a:ext cx="647125" cy="165427"/>
            <a:chOff x="795585" y="3421099"/>
            <a:chExt cx="1066015" cy="272508"/>
          </a:xfrm>
        </p:grpSpPr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1232785" y="5965921"/>
            <a:ext cx="6966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54 % </a:t>
            </a:r>
            <a:r>
              <a:rPr lang="ru-RU" sz="2000" b="1" dirty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телевізійного</a:t>
            </a:r>
            <a:r>
              <a:rPr lang="ru-RU" sz="2000" b="1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 ринку </a:t>
            </a:r>
            <a:r>
              <a:rPr lang="ru-RU" sz="2000" b="1" dirty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належить</a:t>
            </a:r>
            <a:r>
              <a:rPr lang="ru-RU" sz="2000" b="1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рекламі</a:t>
            </a:r>
            <a:endParaRPr lang="en-US" sz="2000" b="1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0922400" y="4072091"/>
            <a:ext cx="823820" cy="771804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36" name="AutoShape 110"/>
            <p:cNvSpPr>
              <a:spLocks/>
            </p:cNvSpPr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7" name="AutoShape 111"/>
            <p:cNvSpPr>
              <a:spLocks/>
            </p:cNvSpPr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7330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768004"/>
            <a:ext cx="5453329" cy="4089996"/>
          </a:xfrm>
        </p:spPr>
      </p:pic>
      <p:sp>
        <p:nvSpPr>
          <p:cNvPr id="4" name="Rectangle 3"/>
          <p:cNvSpPr/>
          <p:nvPr/>
        </p:nvSpPr>
        <p:spPr>
          <a:xfrm>
            <a:off x="290085" y="286910"/>
            <a:ext cx="4873162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uk-UA" sz="4400" dirty="0">
                <a:solidFill>
                  <a:schemeClr val="accent4"/>
                </a:solidFill>
                <a:latin typeface="+mj-lt"/>
              </a:rPr>
              <a:t>Структура фінансування телеканалу Україна</a:t>
            </a:r>
            <a:endParaRPr lang="ru-RU" sz="44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2" name="Freeform: Shape 11"/>
          <p:cNvSpPr/>
          <p:nvPr/>
        </p:nvSpPr>
        <p:spPr>
          <a:xfrm>
            <a:off x="5058137" y="0"/>
            <a:ext cx="7133863" cy="6858000"/>
          </a:xfrm>
          <a:custGeom>
            <a:avLst/>
            <a:gdLst>
              <a:gd name="connsiteX0" fmla="*/ 359382 w 6455382"/>
              <a:gd name="connsiteY0" fmla="*/ 0 h 6858000"/>
              <a:gd name="connsiteX1" fmla="*/ 6455382 w 6455382"/>
              <a:gd name="connsiteY1" fmla="*/ 0 h 6858000"/>
              <a:gd name="connsiteX2" fmla="*/ 6455382 w 6455382"/>
              <a:gd name="connsiteY2" fmla="*/ 6858000 h 6858000"/>
              <a:gd name="connsiteX3" fmla="*/ 359382 w 6455382"/>
              <a:gd name="connsiteY3" fmla="*/ 6858000 h 6858000"/>
              <a:gd name="connsiteX4" fmla="*/ 359382 w 6455382"/>
              <a:gd name="connsiteY4" fmla="*/ 3814342 h 6858000"/>
              <a:gd name="connsiteX5" fmla="*/ 18356 w 6455382"/>
              <a:gd name="connsiteY5" fmla="*/ 3473316 h 6858000"/>
              <a:gd name="connsiteX6" fmla="*/ 18356 w 6455382"/>
              <a:gd name="connsiteY6" fmla="*/ 3384684 h 6858000"/>
              <a:gd name="connsiteX7" fmla="*/ 359382 w 6455382"/>
              <a:gd name="connsiteY7" fmla="*/ 30436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5382" h="6858000">
                <a:moveTo>
                  <a:pt x="359382" y="0"/>
                </a:moveTo>
                <a:lnTo>
                  <a:pt x="6455382" y="0"/>
                </a:lnTo>
                <a:lnTo>
                  <a:pt x="6455382" y="6858000"/>
                </a:lnTo>
                <a:lnTo>
                  <a:pt x="359382" y="6858000"/>
                </a:lnTo>
                <a:lnTo>
                  <a:pt x="359382" y="3814342"/>
                </a:lnTo>
                <a:lnTo>
                  <a:pt x="18356" y="3473316"/>
                </a:lnTo>
                <a:cubicBezTo>
                  <a:pt x="-6119" y="3448841"/>
                  <a:pt x="-6119" y="3409160"/>
                  <a:pt x="18356" y="3384684"/>
                </a:cubicBezTo>
                <a:lnTo>
                  <a:pt x="359382" y="3043658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590007" y="393550"/>
            <a:ext cx="4836160" cy="3224106"/>
            <a:chOff x="6292102" y="118632"/>
            <a:chExt cx="5508216" cy="3672144"/>
          </a:xfrm>
        </p:grpSpPr>
        <p:graphicFrame>
          <p:nvGraphicFramePr>
            <p:cNvPr id="24" name="Chart 23"/>
            <p:cNvGraphicFramePr/>
            <p:nvPr/>
          </p:nvGraphicFramePr>
          <p:xfrm>
            <a:off x="6292102" y="118632"/>
            <a:ext cx="5508216" cy="36721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5" name="Rectangle 24"/>
            <p:cNvSpPr/>
            <p:nvPr/>
          </p:nvSpPr>
          <p:spPr>
            <a:xfrm>
              <a:off x="7689625" y="1286882"/>
              <a:ext cx="2713168" cy="13671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36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50%</a:t>
              </a:r>
            </a:p>
            <a:p>
              <a:pPr algn="ctr"/>
              <a:r>
                <a:rPr lang="uk-UA" sz="3600" dirty="0">
                  <a:solidFill>
                    <a:schemeClr val="bg1"/>
                  </a:solidFill>
                  <a:cs typeface="Segoe UI" panose="020B0502040204020203" pitchFamily="34" charset="0"/>
                </a:rPr>
                <a:t>Реклама </a:t>
              </a:r>
              <a:endParaRPr lang="en-US" sz="36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545733" y="3645303"/>
            <a:ext cx="4281084" cy="2854057"/>
            <a:chOff x="8554183" y="598304"/>
            <a:chExt cx="4070910" cy="2713940"/>
          </a:xfrm>
        </p:grpSpPr>
        <p:graphicFrame>
          <p:nvGraphicFramePr>
            <p:cNvPr id="27" name="Chart 26"/>
            <p:cNvGraphicFramePr/>
            <p:nvPr/>
          </p:nvGraphicFramePr>
          <p:xfrm>
            <a:off x="8554183" y="598304"/>
            <a:ext cx="4070910" cy="27139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8" name="Rectangle 27"/>
            <p:cNvSpPr/>
            <p:nvPr/>
          </p:nvSpPr>
          <p:spPr>
            <a:xfrm>
              <a:off x="9637516" y="1320556"/>
              <a:ext cx="1904244" cy="1141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33%</a:t>
              </a:r>
            </a:p>
            <a:p>
              <a:pPr algn="ctr"/>
              <a:r>
                <a:rPr lang="uk-UA" sz="2400" dirty="0">
                  <a:solidFill>
                    <a:schemeClr val="bg1"/>
                  </a:solidFill>
                  <a:cs typeface="Segoe UI" panose="020B0502040204020203" pitchFamily="34" charset="0"/>
                </a:rPr>
                <a:t>Кошти інвестора </a:t>
              </a:r>
              <a:endParaRPr lang="en-US" sz="24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232172" y="4404844"/>
            <a:ext cx="2639110" cy="1759406"/>
            <a:chOff x="8902650" y="3957522"/>
            <a:chExt cx="2639110" cy="1759406"/>
          </a:xfrm>
        </p:grpSpPr>
        <p:graphicFrame>
          <p:nvGraphicFramePr>
            <p:cNvPr id="30" name="Chart 29"/>
            <p:cNvGraphicFramePr/>
            <p:nvPr/>
          </p:nvGraphicFramePr>
          <p:xfrm>
            <a:off x="8902650" y="3957522"/>
            <a:ext cx="2639110" cy="17594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1" name="Rectangle 30"/>
            <p:cNvSpPr/>
            <p:nvPr/>
          </p:nvSpPr>
          <p:spPr>
            <a:xfrm>
              <a:off x="9725610" y="4595945"/>
              <a:ext cx="9931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14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17%</a:t>
              </a:r>
            </a:p>
            <a:p>
              <a:pPr algn="ctr"/>
              <a:r>
                <a:rPr lang="uk-UA" sz="1400" dirty="0">
                  <a:solidFill>
                    <a:schemeClr val="bg1"/>
                  </a:solidFill>
                  <a:cs typeface="Segoe UI" panose="020B0502040204020203" pitchFamily="34" charset="0"/>
                </a:rPr>
                <a:t>Інше </a:t>
              </a:r>
              <a:endParaRPr lang="en-US" sz="14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288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8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44546A"/>
      </a:hlink>
      <a:folHlink>
        <a:srgbClr val="3EBBF0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8">
    <a:dk1>
      <a:srgbClr val="000000"/>
    </a:dk1>
    <a:lt1>
      <a:srgbClr val="FFFFFF"/>
    </a:lt1>
    <a:dk2>
      <a:srgbClr val="2D3847"/>
    </a:dk2>
    <a:lt2>
      <a:srgbClr val="000000"/>
    </a:lt2>
    <a:accent1>
      <a:srgbClr val="1FBFA4"/>
    </a:accent1>
    <a:accent2>
      <a:srgbClr val="7B7BAD"/>
    </a:accent2>
    <a:accent3>
      <a:srgbClr val="32AFC8"/>
    </a:accent3>
    <a:accent4>
      <a:srgbClr val="1275B2"/>
    </a:accent4>
    <a:accent5>
      <a:srgbClr val="0479DA"/>
    </a:accent5>
    <a:accent6>
      <a:srgbClr val="8F298A"/>
    </a:accent6>
    <a:hlink>
      <a:srgbClr val="44546A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8801</TotalTime>
  <Words>395</Words>
  <Application>Microsoft Office PowerPoint</Application>
  <PresentationFormat>Widescreen</PresentationFormat>
  <Paragraphs>69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Gill Sans</vt:lpstr>
      <vt:lpstr>Montserrat</vt:lpstr>
      <vt:lpstr>Montserrat Light</vt:lpstr>
      <vt:lpstr>Montserrat SemiBold</vt:lpstr>
      <vt:lpstr>Segoe UI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Oleksandra Makushenko</cp:lastModifiedBy>
  <cp:revision>835</cp:revision>
  <dcterms:created xsi:type="dcterms:W3CDTF">2017-04-03T03:04:12Z</dcterms:created>
  <dcterms:modified xsi:type="dcterms:W3CDTF">2020-06-10T13:34:17Z</dcterms:modified>
</cp:coreProperties>
</file>