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13" r:id="rId3"/>
    <p:sldId id="267" r:id="rId4"/>
    <p:sldId id="323" r:id="rId5"/>
    <p:sldId id="266" r:id="rId6"/>
    <p:sldId id="303" r:id="rId7"/>
    <p:sldId id="324" r:id="rId8"/>
    <p:sldId id="325" r:id="rId9"/>
    <p:sldId id="326" r:id="rId10"/>
    <p:sldId id="315" r:id="rId11"/>
    <p:sldId id="328" r:id="rId12"/>
    <p:sldId id="327" r:id="rId13"/>
    <p:sldId id="331" r:id="rId14"/>
    <p:sldId id="330" r:id="rId15"/>
    <p:sldId id="32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B3B"/>
    <a:srgbClr val="8F298A"/>
    <a:srgbClr val="BD2033"/>
    <a:srgbClr val="84161F"/>
    <a:srgbClr val="C4C4DA"/>
    <a:srgbClr val="1C1E26"/>
    <a:srgbClr val="303342"/>
    <a:srgbClr val="485F74"/>
    <a:srgbClr val="354655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963" autoAdjust="0"/>
  </p:normalViewPr>
  <p:slideViewPr>
    <p:cSldViewPr snapToGrid="0">
      <p:cViewPr varScale="1">
        <p:scale>
          <a:sx n="82" d="100"/>
          <a:sy n="82" d="100"/>
        </p:scale>
        <p:origin x="389" y="72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2116" y="-1784713"/>
            <a:ext cx="4867768" cy="6949440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30307" y="-354225"/>
            <a:ext cx="5470328" cy="411386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12704227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2347605" y="222220"/>
            <a:ext cx="11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96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12399605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772" r:id="rId26"/>
    <p:sldLayoutId id="2147483790" r:id="rId27"/>
    <p:sldLayoutId id="2147483794" r:id="rId28"/>
    <p:sldLayoutId id="2147483663" r:id="rId29"/>
    <p:sldLayoutId id="2147483764" r:id="rId30"/>
    <p:sldLayoutId id="2147483759" r:id="rId31"/>
    <p:sldLayoutId id="2147483776" r:id="rId32"/>
    <p:sldLayoutId id="2147483755" r:id="rId33"/>
    <p:sldLayoutId id="2147483664" r:id="rId34"/>
    <p:sldLayoutId id="2147483782" r:id="rId35"/>
    <p:sldLayoutId id="2147483777" r:id="rId36"/>
    <p:sldLayoutId id="2147483774" r:id="rId37"/>
    <p:sldLayoutId id="2147483775" r:id="rId38"/>
    <p:sldLayoutId id="2147483665" r:id="rId39"/>
    <p:sldLayoutId id="2147483666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73" r:id="rId46"/>
    <p:sldLayoutId id="2147483674" r:id="rId47"/>
    <p:sldLayoutId id="2147483675" r:id="rId48"/>
    <p:sldLayoutId id="2147483676" r:id="rId49"/>
    <p:sldLayoutId id="2147483677" r:id="rId50"/>
    <p:sldLayoutId id="2147483678" r:id="rId51"/>
    <p:sldLayoutId id="2147483679" r:id="rId52"/>
    <p:sldLayoutId id="2147483680" r:id="rId53"/>
    <p:sldLayoutId id="2147483681" r:id="rId54"/>
    <p:sldLayoutId id="2147483682" r:id="rId55"/>
    <p:sldLayoutId id="2147483683" r:id="rId56"/>
    <p:sldLayoutId id="2147483684" r:id="rId57"/>
    <p:sldLayoutId id="2147483685" r:id="rId58"/>
    <p:sldLayoutId id="2147483686" r:id="rId59"/>
    <p:sldLayoutId id="2147483687" r:id="rId60"/>
    <p:sldLayoutId id="2147483688" r:id="rId61"/>
    <p:sldLayoutId id="2147483689" r:id="rId62"/>
    <p:sldLayoutId id="2147483649" r:id="rId63"/>
    <p:sldLayoutId id="2147483691" r:id="rId64"/>
    <p:sldLayoutId id="2147483692" r:id="rId65"/>
    <p:sldLayoutId id="2147483693" r:id="rId66"/>
    <p:sldLayoutId id="2147483694" r:id="rId67"/>
    <p:sldLayoutId id="2147483695" r:id="rId68"/>
    <p:sldLayoutId id="2147483696" r:id="rId69"/>
    <p:sldLayoutId id="2147483697" r:id="rId70"/>
    <p:sldLayoutId id="2147483698" r:id="rId71"/>
    <p:sldLayoutId id="2147483699" r:id="rId72"/>
    <p:sldLayoutId id="2147483700" r:id="rId73"/>
    <p:sldLayoutId id="2147483701" r:id="rId74"/>
    <p:sldLayoutId id="2147483702" r:id="rId75"/>
    <p:sldLayoutId id="2147483703" r:id="rId76"/>
    <p:sldLayoutId id="2147483704" r:id="rId77"/>
    <p:sldLayoutId id="2147483705" r:id="rId78"/>
    <p:sldLayoutId id="2147483706" r:id="rId79"/>
    <p:sldLayoutId id="2147483707" r:id="rId80"/>
    <p:sldLayoutId id="2147483709" r:id="rId81"/>
    <p:sldLayoutId id="2147483710" r:id="rId82"/>
    <p:sldLayoutId id="2147483711" r:id="rId83"/>
    <p:sldLayoutId id="2147483712" r:id="rId84"/>
    <p:sldLayoutId id="2147483713" r:id="rId85"/>
    <p:sldLayoutId id="2147483714" r:id="rId86"/>
    <p:sldLayoutId id="2147483716" r:id="rId87"/>
    <p:sldLayoutId id="2147483717" r:id="rId88"/>
    <p:sldLayoutId id="2147483719" r:id="rId89"/>
    <p:sldLayoutId id="2147483721" r:id="rId90"/>
    <p:sldLayoutId id="2147483720" r:id="rId91"/>
    <p:sldLayoutId id="2147483722" r:id="rId92"/>
    <p:sldLayoutId id="2147483723" r:id="rId93"/>
    <p:sldLayoutId id="2147483724" r:id="rId94"/>
    <p:sldLayoutId id="2147483725" r:id="rId95"/>
    <p:sldLayoutId id="2147483726" r:id="rId96"/>
    <p:sldLayoutId id="2147483727" r:id="rId97"/>
    <p:sldLayoutId id="2147483728" r:id="rId98"/>
    <p:sldLayoutId id="2147483729" r:id="rId99"/>
    <p:sldLayoutId id="2147483730" r:id="rId100"/>
    <p:sldLayoutId id="2147483731" r:id="rId101"/>
    <p:sldLayoutId id="2147483732" r:id="rId102"/>
    <p:sldLayoutId id="2147483733" r:id="rId103"/>
    <p:sldLayoutId id="2147483773" r:id="rId104"/>
    <p:sldLayoutId id="2147483734" r:id="rId105"/>
    <p:sldLayoutId id="2147483735" r:id="rId106"/>
    <p:sldLayoutId id="2147483736" r:id="rId107"/>
    <p:sldLayoutId id="2147483737" r:id="rId108"/>
    <p:sldLayoutId id="2147483738" r:id="rId109"/>
    <p:sldLayoutId id="2147483739" r:id="rId110"/>
    <p:sldLayoutId id="2147483741" r:id="rId111"/>
    <p:sldLayoutId id="2147483742" r:id="rId112"/>
    <p:sldLayoutId id="2147483743" r:id="rId113"/>
    <p:sldLayoutId id="2147483744" r:id="rId114"/>
    <p:sldLayoutId id="2147483745" r:id="rId115"/>
    <p:sldLayoutId id="2147483746" r:id="rId116"/>
    <p:sldLayoutId id="2147483747" r:id="rId117"/>
    <p:sldLayoutId id="2147483748" r:id="rId118"/>
    <p:sldLayoutId id="2147483749" r:id="rId119"/>
    <p:sldLayoutId id="2147483750" r:id="rId120"/>
    <p:sldLayoutId id="2147483751" r:id="rId121"/>
    <p:sldLayoutId id="2147483752" r:id="rId122"/>
    <p:sldLayoutId id="2147483753" r:id="rId123"/>
    <p:sldLayoutId id="2147483754" r:id="rId124"/>
    <p:sldLayoutId id="2147483756" r:id="rId125"/>
    <p:sldLayoutId id="2147483757" r:id="rId126"/>
    <p:sldLayoutId id="2147483758" r:id="rId127"/>
    <p:sldLayoutId id="2147483763" r:id="rId128"/>
    <p:sldLayoutId id="2147483766" r:id="rId129"/>
    <p:sldLayoutId id="2147483765" r:id="rId130"/>
    <p:sldLayoutId id="2147483768" r:id="rId131"/>
    <p:sldLayoutId id="2147483769" r:id="rId132"/>
    <p:sldLayoutId id="2147483770" r:id="rId133"/>
    <p:sldLayoutId id="2147483771" r:id="rId134"/>
    <p:sldLayoutId id="2147483787" r:id="rId135"/>
    <p:sldLayoutId id="2147483780" r:id="rId136"/>
    <p:sldLayoutId id="2147483783" r:id="rId137"/>
    <p:sldLayoutId id="2147483784" r:id="rId138"/>
    <p:sldLayoutId id="2147483785" r:id="rId139"/>
    <p:sldLayoutId id="2147483786" r:id="rId140"/>
    <p:sldLayoutId id="2147483791" r:id="rId141"/>
    <p:sldLayoutId id="2147483789" r:id="rId142"/>
    <p:sldLayoutId id="2147483793" r:id="rId143"/>
    <p:sldLayoutId id="2147483690" r:id="rId1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9260" y="2453763"/>
            <a:ext cx="5874608" cy="119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uk-UA" sz="9600" b="1" dirty="0">
                <a:solidFill>
                  <a:schemeClr val="bg1"/>
                </a:solidFill>
                <a:latin typeface="+mj-lt"/>
              </a:rPr>
              <a:t>Відеоігри</a:t>
            </a:r>
            <a:endParaRPr lang="uk-UA" sz="48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36124" y="3882507"/>
            <a:ext cx="647125" cy="165427"/>
            <a:chOff x="795585" y="3421099"/>
            <a:chExt cx="1066015" cy="27250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7" name="Picture Placeholder 1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" r="22503" b="22149"/>
          <a:stretch/>
        </p:blipFill>
        <p:spPr/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936124" y="592093"/>
            <a:ext cx="1329556" cy="133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9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2247334" y="-990600"/>
            <a:ext cx="8595360" cy="8595360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811945" y="2372968"/>
            <a:ext cx="4724133" cy="210333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Жанри </a:t>
            </a:r>
          </a:p>
          <a:p>
            <a:pPr>
              <a:lnSpc>
                <a:spcPct val="80000"/>
              </a:lnSpc>
            </a:pPr>
            <a:r>
              <a:rPr lang="ru-RU" sz="5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комп’ютерних</a:t>
            </a:r>
            <a:endParaRPr lang="ru-RU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ru-RU" sz="5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ігор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999" y="896"/>
            <a:ext cx="2465002" cy="1386219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998" y="1606660"/>
            <a:ext cx="2465002" cy="138622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998" y="3212425"/>
            <a:ext cx="2465003" cy="1829161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998" y="5261131"/>
            <a:ext cx="2465002" cy="12607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029700" y="1342999"/>
            <a:ext cx="3162300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Скріншот 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гри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Angry</a:t>
            </a:r>
            <a:r>
              <a:rPr lang="de-A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birds</a:t>
            </a:r>
            <a:r>
              <a:rPr lang="de-A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аркадна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гра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02140" y="2948764"/>
            <a:ext cx="2689860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Скріншот 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гри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Симулятор 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водіння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58300" y="4997470"/>
            <a:ext cx="2933700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Скріншот 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гри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Військова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історія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Риму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2020" y="6477736"/>
            <a:ext cx="3649980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Скріншот 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гри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de-A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Modern </a:t>
            </a:r>
            <a:r>
              <a:rPr lang="de-A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Combat</a:t>
            </a:r>
            <a:r>
              <a:rPr lang="de-A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5 (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гра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бойовик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766927" y="321739"/>
            <a:ext cx="3329073" cy="61100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normAutofit/>
          </a:bodyPr>
          <a:lstStyle/>
          <a:p>
            <a:pPr algn="ctr"/>
            <a:r>
              <a:rPr lang="uk-UA" sz="2400" dirty="0">
                <a:ea typeface="Times New Roman" panose="02020603050405020304" pitchFamily="18" charset="0"/>
              </a:rPr>
              <a:t>Аркади</a:t>
            </a:r>
            <a:endParaRPr lang="ru-RU" sz="2400" dirty="0">
              <a:ea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674310" y="1248599"/>
            <a:ext cx="4030872" cy="6110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normAutofit/>
          </a:bodyPr>
          <a:lstStyle/>
          <a:p>
            <a:pPr algn="ctr">
              <a:spcAft>
                <a:spcPts val="0"/>
              </a:spcAft>
            </a:pPr>
            <a:r>
              <a:rPr lang="uk-UA" sz="2400" dirty="0">
                <a:ea typeface="Times New Roman" panose="02020603050405020304" pitchFamily="18" charset="0"/>
              </a:rPr>
              <a:t>Пригодницькі ігри (</a:t>
            </a:r>
            <a:r>
              <a:rPr lang="uk-UA" sz="2400" dirty="0" err="1">
                <a:ea typeface="Times New Roman" panose="02020603050405020304" pitchFamily="18" charset="0"/>
              </a:rPr>
              <a:t>квести</a:t>
            </a:r>
            <a:r>
              <a:rPr lang="uk-UA" sz="2400" dirty="0">
                <a:ea typeface="Times New Roman" panose="02020603050405020304" pitchFamily="18" charset="0"/>
              </a:rPr>
              <a:t>)</a:t>
            </a:r>
            <a:endParaRPr lang="ru-RU" sz="2400" dirty="0">
              <a:ea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61256" y="2175459"/>
            <a:ext cx="3205668" cy="61100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normAutofit/>
          </a:bodyPr>
          <a:lstStyle/>
          <a:p>
            <a:pPr algn="ctr">
              <a:spcAft>
                <a:spcPts val="0"/>
              </a:spcAft>
            </a:pPr>
            <a:r>
              <a:rPr lang="uk-UA" sz="2400" dirty="0">
                <a:solidFill>
                  <a:schemeClr val="tx1"/>
                </a:solidFill>
                <a:ea typeface="Times New Roman" panose="02020603050405020304" pitchFamily="18" charset="0"/>
              </a:rPr>
              <a:t>Рольові ігри </a:t>
            </a:r>
            <a:endParaRPr lang="ru-RU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57777" y="3102319"/>
            <a:ext cx="3205668" cy="61100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normAutofit/>
          </a:bodyPr>
          <a:lstStyle/>
          <a:p>
            <a:pPr algn="ctr">
              <a:spcAft>
                <a:spcPts val="0"/>
              </a:spcAft>
            </a:pPr>
            <a:r>
              <a:rPr lang="uk-UA" sz="2400" dirty="0">
                <a:ea typeface="Times New Roman" panose="02020603050405020304" pitchFamily="18" charset="0"/>
              </a:rPr>
              <a:t>Симулятори</a:t>
            </a:r>
            <a:endParaRPr lang="ru-RU" sz="2400" dirty="0">
              <a:ea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049500" y="4029179"/>
            <a:ext cx="3205668" cy="61100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normAutofit/>
          </a:bodyPr>
          <a:lstStyle/>
          <a:p>
            <a:pPr algn="ctr">
              <a:spcAft>
                <a:spcPts val="0"/>
              </a:spcAft>
            </a:pPr>
            <a:r>
              <a:rPr lang="uk-UA" sz="2400" dirty="0">
                <a:solidFill>
                  <a:schemeClr val="tx1"/>
                </a:solidFill>
                <a:ea typeface="Times New Roman" panose="02020603050405020304" pitchFamily="18" charset="0"/>
              </a:rPr>
              <a:t>Ігри-стратегії</a:t>
            </a:r>
            <a:endParaRPr lang="ru-RU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674310" y="4956039"/>
            <a:ext cx="4030872" cy="6110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normAutofit/>
          </a:bodyPr>
          <a:lstStyle/>
          <a:p>
            <a:pPr algn="ctr">
              <a:spcAft>
                <a:spcPts val="0"/>
              </a:spcAft>
            </a:pPr>
            <a:r>
              <a:rPr lang="uk-UA" sz="2400" dirty="0">
                <a:ea typeface="Times New Roman" panose="02020603050405020304" pitchFamily="18" charset="0"/>
              </a:rPr>
              <a:t>Бойовики або "</a:t>
            </a:r>
            <a:r>
              <a:rPr lang="uk-UA" sz="2400" dirty="0" err="1">
                <a:ea typeface="Times New Roman" panose="02020603050405020304" pitchFamily="18" charset="0"/>
              </a:rPr>
              <a:t>екшен</a:t>
            </a:r>
            <a:r>
              <a:rPr lang="uk-UA" sz="2400" dirty="0">
                <a:ea typeface="Times New Roman" panose="02020603050405020304" pitchFamily="18" charset="0"/>
              </a:rPr>
              <a:t>" </a:t>
            </a:r>
            <a:endParaRPr lang="ru-RU" sz="2400" dirty="0">
              <a:ea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766927" y="5882898"/>
            <a:ext cx="3329073" cy="61100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normAutofit/>
          </a:bodyPr>
          <a:lstStyle/>
          <a:p>
            <a:pPr algn="ctr">
              <a:spcAft>
                <a:spcPts val="0"/>
              </a:spcAft>
            </a:pPr>
            <a:r>
              <a:rPr lang="uk-UA" sz="2400" dirty="0">
                <a:ea typeface="Times New Roman" panose="02020603050405020304" pitchFamily="18" charset="0"/>
              </a:rPr>
              <a:t>Пізнавальні ігри</a:t>
            </a:r>
            <a:endParaRPr lang="ru-RU" sz="2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69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37549" y="3999106"/>
            <a:ext cx="10358564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ІГРОВІ ПЛАТФОРМИ: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bg1"/>
                </a:solidFill>
              </a:rPr>
              <a:t>• </a:t>
            </a:r>
            <a:r>
              <a:rPr lang="ru-RU" sz="2000" dirty="0" err="1">
                <a:solidFill>
                  <a:schemeClr val="bg1"/>
                </a:solidFill>
              </a:rPr>
              <a:t>Персональні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комп'ютери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операційні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системи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Windows, Mac / OS X </a:t>
            </a:r>
            <a:r>
              <a:rPr lang="ru-RU" sz="2000" dirty="0" err="1">
                <a:solidFill>
                  <a:schemeClr val="bg1"/>
                </a:solidFill>
              </a:rPr>
              <a:t>або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Linux)</a:t>
            </a:r>
          </a:p>
          <a:p>
            <a:r>
              <a:rPr lang="en-US" sz="2000" dirty="0">
                <a:solidFill>
                  <a:schemeClr val="bg1"/>
                </a:solidFill>
              </a:rPr>
              <a:t>• </a:t>
            </a:r>
            <a:r>
              <a:rPr lang="ru-RU" sz="2000" dirty="0" err="1">
                <a:solidFill>
                  <a:schemeClr val="bg1"/>
                </a:solidFill>
              </a:rPr>
              <a:t>Ігрові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консолі</a:t>
            </a:r>
            <a:r>
              <a:rPr lang="ru-RU" sz="2000" dirty="0">
                <a:solidFill>
                  <a:schemeClr val="bg1"/>
                </a:solidFill>
              </a:rPr>
              <a:t> – (</a:t>
            </a:r>
            <a:r>
              <a:rPr lang="ru-RU" sz="2000" dirty="0" err="1">
                <a:solidFill>
                  <a:schemeClr val="bg1"/>
                </a:solidFill>
              </a:rPr>
              <a:t>спеціалізовані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пристрої</a:t>
            </a:r>
            <a:r>
              <a:rPr lang="ru-RU" sz="2000" dirty="0">
                <a:solidFill>
                  <a:schemeClr val="bg1"/>
                </a:solidFill>
              </a:rPr>
              <a:t> для </a:t>
            </a:r>
            <a:r>
              <a:rPr lang="ru-RU" sz="2000" dirty="0" err="1">
                <a:solidFill>
                  <a:schemeClr val="bg1"/>
                </a:solidFill>
              </a:rPr>
              <a:t>ігор</a:t>
            </a:r>
            <a:r>
              <a:rPr lang="ru-RU" sz="2000" dirty="0">
                <a:solidFill>
                  <a:schemeClr val="bg1"/>
                </a:solidFill>
              </a:rPr>
              <a:t>,  </a:t>
            </a:r>
            <a:r>
              <a:rPr lang="en-US" sz="2000" dirty="0">
                <a:solidFill>
                  <a:schemeClr val="bg1"/>
                </a:solidFill>
              </a:rPr>
              <a:t>Xbox One, PlayStation 4, Nintendo Wii U)</a:t>
            </a:r>
          </a:p>
          <a:p>
            <a:r>
              <a:rPr lang="en-US" sz="2000" dirty="0">
                <a:solidFill>
                  <a:schemeClr val="bg1"/>
                </a:solidFill>
              </a:rPr>
              <a:t>• </a:t>
            </a:r>
            <a:r>
              <a:rPr lang="ru-RU" sz="2000" dirty="0" err="1">
                <a:solidFill>
                  <a:schemeClr val="bg1"/>
                </a:solidFill>
              </a:rPr>
              <a:t>Мобільні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телефони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en-US" sz="2000" dirty="0">
                <a:solidFill>
                  <a:schemeClr val="bg1"/>
                </a:solidFill>
              </a:rPr>
              <a:t>iOS, Android, Windows)</a:t>
            </a:r>
          </a:p>
          <a:p>
            <a:r>
              <a:rPr lang="en-US" sz="2000" dirty="0">
                <a:solidFill>
                  <a:schemeClr val="bg1"/>
                </a:solidFill>
              </a:rPr>
              <a:t>• Web </a:t>
            </a:r>
            <a:r>
              <a:rPr lang="ru-RU" sz="2000" dirty="0" err="1">
                <a:solidFill>
                  <a:schemeClr val="bg1"/>
                </a:solidFill>
              </a:rPr>
              <a:t>платформи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соціальні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мережі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en-US" sz="2000" dirty="0">
                <a:solidFill>
                  <a:schemeClr val="bg1"/>
                </a:solidFill>
              </a:rPr>
              <a:t>FB)</a:t>
            </a:r>
          </a:p>
          <a:p>
            <a:r>
              <a:rPr lang="en-US" sz="2000" dirty="0">
                <a:solidFill>
                  <a:schemeClr val="bg1"/>
                </a:solidFill>
              </a:rPr>
              <a:t>• </a:t>
            </a:r>
            <a:r>
              <a:rPr lang="ru-RU" sz="2000" dirty="0" err="1">
                <a:solidFill>
                  <a:schemeClr val="bg1"/>
                </a:solidFill>
              </a:rPr>
              <a:t>Аркадні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ігрові</a:t>
            </a:r>
            <a:r>
              <a:rPr lang="ru-RU" sz="2000" dirty="0">
                <a:solidFill>
                  <a:schemeClr val="bg1"/>
                </a:solidFill>
              </a:rPr>
              <a:t>) </a:t>
            </a:r>
            <a:r>
              <a:rPr lang="ru-RU" sz="2000" dirty="0" err="1">
                <a:solidFill>
                  <a:schemeClr val="bg1"/>
                </a:solidFill>
              </a:rPr>
              <a:t>автомати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• </a:t>
            </a:r>
            <a:r>
              <a:rPr lang="ru-RU" sz="2000" dirty="0" err="1">
                <a:solidFill>
                  <a:schemeClr val="bg1"/>
                </a:solidFill>
              </a:rPr>
              <a:t>Інноваційні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платформи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віртуальної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реальності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r="56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0316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"/>
            <a:ext cx="12192000" cy="68573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35434" y="4482825"/>
            <a:ext cx="952113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dirty="0">
                <a:solidFill>
                  <a:schemeClr val="bg1"/>
                </a:solidFill>
                <a:ea typeface="Times New Roman" panose="02020603050405020304" pitchFamily="18" charset="0"/>
              </a:rPr>
              <a:t>В Україні станом на </a:t>
            </a:r>
            <a:r>
              <a:rPr lang="uk-UA" sz="5400" b="1" dirty="0">
                <a:solidFill>
                  <a:schemeClr val="bg1"/>
                </a:solidFill>
                <a:ea typeface="Times New Roman" panose="02020603050405020304" pitchFamily="18" charset="0"/>
              </a:rPr>
              <a:t>2017</a:t>
            </a:r>
            <a:r>
              <a:rPr lang="uk-UA" sz="5400" dirty="0">
                <a:solidFill>
                  <a:schemeClr val="bg1"/>
                </a:solidFill>
                <a:ea typeface="Times New Roman" panose="02020603050405020304" pitchFamily="18" charset="0"/>
              </a:rPr>
              <a:t> рік </a:t>
            </a:r>
          </a:p>
          <a:p>
            <a:pPr algn="ctr"/>
            <a:r>
              <a:rPr lang="uk-UA" sz="5400" dirty="0">
                <a:solidFill>
                  <a:schemeClr val="bg1"/>
                </a:solidFill>
                <a:ea typeface="Times New Roman" panose="02020603050405020304" pitchFamily="18" charset="0"/>
              </a:rPr>
              <a:t>від </a:t>
            </a:r>
            <a:r>
              <a:rPr lang="uk-UA" sz="5400" b="1" dirty="0">
                <a:solidFill>
                  <a:schemeClr val="bg1"/>
                </a:solidFill>
                <a:ea typeface="Times New Roman" panose="02020603050405020304" pitchFamily="18" charset="0"/>
              </a:rPr>
              <a:t>13</a:t>
            </a:r>
            <a:r>
              <a:rPr lang="uk-UA" sz="5400" dirty="0">
                <a:solidFill>
                  <a:schemeClr val="bg1"/>
                </a:solidFill>
                <a:ea typeface="Times New Roman" panose="02020603050405020304" pitchFamily="18" charset="0"/>
              </a:rPr>
              <a:t> до </a:t>
            </a:r>
            <a:r>
              <a:rPr lang="uk-UA" sz="5400" b="1" dirty="0">
                <a:solidFill>
                  <a:schemeClr val="bg1"/>
                </a:solidFill>
                <a:ea typeface="Times New Roman" panose="02020603050405020304" pitchFamily="18" charset="0"/>
              </a:rPr>
              <a:t>16</a:t>
            </a:r>
            <a:r>
              <a:rPr lang="uk-UA" sz="5400" dirty="0">
                <a:solidFill>
                  <a:schemeClr val="bg1"/>
                </a:solidFill>
                <a:ea typeface="Times New Roman" panose="02020603050405020304" pitchFamily="18" charset="0"/>
              </a:rPr>
              <a:t> мільйонів </a:t>
            </a:r>
            <a:r>
              <a:rPr lang="uk-UA" sz="5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геймерів</a:t>
            </a:r>
            <a:endParaRPr lang="uk-UA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03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9" b="5781"/>
          <a:stretch/>
        </p:blipFill>
        <p:spPr>
          <a:solidFill>
            <a:schemeClr val="bg1">
              <a:lumMod val="85000"/>
              <a:alpha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2888343" y="1167452"/>
            <a:ext cx="6280370" cy="1627704"/>
          </a:xfrm>
          <a:prstGeom prst="rect">
            <a:avLst/>
          </a:prstGeom>
          <a:gradFill>
            <a:gsLst>
              <a:gs pos="0">
                <a:schemeClr val="accent1">
                  <a:alpha val="88000"/>
                </a:schemeClr>
              </a:gs>
              <a:gs pos="100000">
                <a:schemeClr val="accent5">
                  <a:alpha val="61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5251" y="1426656"/>
            <a:ext cx="7601492" cy="129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5400" dirty="0" err="1">
                <a:solidFill>
                  <a:schemeClr val="bg1"/>
                </a:solidFill>
              </a:rPr>
              <a:t>Основні</a:t>
            </a:r>
            <a:r>
              <a:rPr lang="ru-RU" sz="5400" dirty="0">
                <a:solidFill>
                  <a:schemeClr val="bg1"/>
                </a:solidFill>
              </a:rPr>
              <a:t> шляхи </a:t>
            </a:r>
            <a:r>
              <a:rPr lang="ru-RU" sz="5400" dirty="0" err="1">
                <a:solidFill>
                  <a:schemeClr val="bg1"/>
                </a:solidFill>
              </a:rPr>
              <a:t>монетизації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99122" y="3373704"/>
            <a:ext cx="1307874" cy="1307874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191387" y="3373704"/>
            <a:ext cx="1307874" cy="1307874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440930" y="3374724"/>
            <a:ext cx="1307874" cy="1307874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733195" y="3373704"/>
            <a:ext cx="1307874" cy="1307874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4920" y="4775632"/>
            <a:ext cx="20373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accent1"/>
                </a:solidFill>
                <a:cs typeface="Segoe UI" panose="020B0502040204020203" pitchFamily="34" charset="0"/>
              </a:rPr>
              <a:t>Продаж копій гри, коли за певну плату гравець отримує доступ до процесу гри та всіх елементів.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86555" y="4775632"/>
            <a:ext cx="2311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accent2"/>
                </a:solidFill>
                <a:cs typeface="Segoe UI" panose="020B0502040204020203" pitchFamily="34" charset="0"/>
              </a:rPr>
              <a:t>Продаж частини гри, ігрових елементів, коли гравець маючи бажання вдосконалити свого героя або процес докуповує нові інструменти гри.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89099" y="4775632"/>
            <a:ext cx="2037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accent3"/>
                </a:solidFill>
                <a:cs typeface="Segoe UI" panose="020B0502040204020203" pitchFamily="34" charset="0"/>
              </a:rPr>
              <a:t>Абонентська плата, коли гравець купує час для гри, доступ до бібліотек, тощо.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87813" y="4775632"/>
            <a:ext cx="2037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4"/>
                </a:solidFill>
                <a:cs typeface="Segoe UI" panose="020B0502040204020203" pitchFamily="34" charset="0"/>
              </a:rPr>
              <a:t>Продаж </a:t>
            </a:r>
            <a:r>
              <a:rPr lang="ru-RU" sz="1600" dirty="0" err="1">
                <a:solidFill>
                  <a:schemeClr val="accent4"/>
                </a:solidFill>
                <a:cs typeface="Segoe UI" panose="020B0502040204020203" pitchFamily="34" charset="0"/>
              </a:rPr>
              <a:t>об’єктів</a:t>
            </a:r>
            <a:r>
              <a:rPr lang="ru-RU" sz="1600" dirty="0">
                <a:solidFill>
                  <a:schemeClr val="accent4"/>
                </a:solidFill>
                <a:cs typeface="Segoe UI" panose="020B0502040204020203" pitchFamily="34" charset="0"/>
              </a:rPr>
              <a:t> </a:t>
            </a:r>
            <a:r>
              <a:rPr lang="ru-RU" sz="1600" dirty="0" err="1">
                <a:solidFill>
                  <a:schemeClr val="accent4"/>
                </a:solidFill>
                <a:cs typeface="Segoe UI" panose="020B0502040204020203" pitchFamily="34" charset="0"/>
              </a:rPr>
              <a:t>інтелектуального</a:t>
            </a:r>
            <a:r>
              <a:rPr lang="ru-RU" sz="1600" dirty="0">
                <a:solidFill>
                  <a:schemeClr val="accent4"/>
                </a:solidFill>
                <a:cs typeface="Segoe UI" panose="020B0502040204020203" pitchFamily="34" charset="0"/>
              </a:rPr>
              <a:t> права</a:t>
            </a:r>
            <a:r>
              <a:rPr lang="en-US" sz="1600" dirty="0">
                <a:solidFill>
                  <a:schemeClr val="accent4"/>
                </a:solidFill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4" name="Oval 23"/>
          <p:cNvSpPr/>
          <p:nvPr/>
        </p:nvSpPr>
        <p:spPr>
          <a:xfrm>
            <a:off x="10025460" y="3373704"/>
            <a:ext cx="1307874" cy="1307874"/>
          </a:xfrm>
          <a:prstGeom prst="ellipse">
            <a:avLst/>
          </a:prstGeom>
          <a:solidFill>
            <a:schemeClr val="accent6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9447925" y="4775632"/>
            <a:ext cx="25016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accent6"/>
                </a:solidFill>
                <a:cs typeface="Segoe UI" panose="020B0502040204020203" pitchFamily="34" charset="0"/>
              </a:rPr>
              <a:t>Внутрішньо ігрова реклама або партнерство. Це стосується здебільшого тих ігор, які завантажуються безкоштовно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33597" y="4137490"/>
            <a:ext cx="219960" cy="148577"/>
            <a:chOff x="2837180" y="4378960"/>
            <a:chExt cx="261115" cy="200660"/>
          </a:xfrm>
          <a:solidFill>
            <a:schemeClr val="bg1"/>
          </a:solidFill>
        </p:grpSpPr>
        <p:sp>
          <p:nvSpPr>
            <p:cNvPr id="4" name="Rounded Rectangle 3"/>
            <p:cNvSpPr/>
            <p:nvPr/>
          </p:nvSpPr>
          <p:spPr>
            <a:xfrm>
              <a:off x="2837180" y="4470400"/>
              <a:ext cx="116840" cy="10922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1455" y="4378960"/>
              <a:ext cx="116840" cy="2006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74575" y="4041576"/>
            <a:ext cx="341497" cy="244494"/>
            <a:chOff x="2837180" y="4249420"/>
            <a:chExt cx="405390" cy="330200"/>
          </a:xfrm>
          <a:solidFill>
            <a:schemeClr val="bg1"/>
          </a:solidFill>
        </p:grpSpPr>
        <p:sp>
          <p:nvSpPr>
            <p:cNvPr id="33" name="Rounded Rectangle 32"/>
            <p:cNvSpPr/>
            <p:nvPr/>
          </p:nvSpPr>
          <p:spPr>
            <a:xfrm>
              <a:off x="2837180" y="4470400"/>
              <a:ext cx="116840" cy="10922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981455" y="4378960"/>
              <a:ext cx="116840" cy="2006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125730" y="4249420"/>
              <a:ext cx="116840" cy="33019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855827" y="3928729"/>
            <a:ext cx="463033" cy="357337"/>
            <a:chOff x="2837180" y="4097020"/>
            <a:chExt cx="549665" cy="482600"/>
          </a:xfrm>
          <a:solidFill>
            <a:schemeClr val="bg1"/>
          </a:solidFill>
        </p:grpSpPr>
        <p:sp>
          <p:nvSpPr>
            <p:cNvPr id="40" name="Rounded Rectangle 39"/>
            <p:cNvSpPr/>
            <p:nvPr/>
          </p:nvSpPr>
          <p:spPr>
            <a:xfrm>
              <a:off x="2837180" y="4470400"/>
              <a:ext cx="116840" cy="10922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981455" y="4378960"/>
              <a:ext cx="116840" cy="2006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125730" y="4249420"/>
              <a:ext cx="116840" cy="33019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270005" y="4097020"/>
              <a:ext cx="116840" cy="4826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114186" y="3810241"/>
            <a:ext cx="584568" cy="475822"/>
            <a:chOff x="2837180" y="3937000"/>
            <a:chExt cx="693940" cy="642620"/>
          </a:xfrm>
          <a:solidFill>
            <a:schemeClr val="bg1"/>
          </a:solidFill>
        </p:grpSpPr>
        <p:sp>
          <p:nvSpPr>
            <p:cNvPr id="47" name="Rounded Rectangle 46"/>
            <p:cNvSpPr/>
            <p:nvPr/>
          </p:nvSpPr>
          <p:spPr>
            <a:xfrm>
              <a:off x="2837180" y="4470400"/>
              <a:ext cx="116840" cy="10922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981455" y="4378960"/>
              <a:ext cx="116840" cy="2006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25730" y="4249420"/>
              <a:ext cx="116840" cy="33019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3270005" y="4097020"/>
              <a:ext cx="116840" cy="4826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414280" y="3937000"/>
              <a:ext cx="116840" cy="6426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0326344" y="3648318"/>
            <a:ext cx="706106" cy="637748"/>
            <a:chOff x="2837180" y="3718312"/>
            <a:chExt cx="838217" cy="861308"/>
          </a:xfrm>
          <a:solidFill>
            <a:schemeClr val="bg1"/>
          </a:solidFill>
        </p:grpSpPr>
        <p:sp>
          <p:nvSpPr>
            <p:cNvPr id="54" name="Rounded Rectangle 53"/>
            <p:cNvSpPr/>
            <p:nvPr/>
          </p:nvSpPr>
          <p:spPr>
            <a:xfrm>
              <a:off x="2837180" y="4470400"/>
              <a:ext cx="116840" cy="10922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2981455" y="4378960"/>
              <a:ext cx="116840" cy="2006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125730" y="4249420"/>
              <a:ext cx="116840" cy="33019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70005" y="4097020"/>
              <a:ext cx="116840" cy="4826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3414280" y="3937000"/>
              <a:ext cx="116840" cy="6426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558557" y="3718312"/>
              <a:ext cx="116840" cy="86130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2680047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4" y="400684"/>
            <a:ext cx="3915931" cy="5873897"/>
          </a:xfrm>
          <a:prstGeom prst="rect">
            <a:avLst/>
          </a:prstGeom>
        </p:spPr>
      </p:pic>
      <p:pic>
        <p:nvPicPr>
          <p:cNvPr id="5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9" y="400684"/>
            <a:ext cx="4958081" cy="58791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0454" y="6274581"/>
            <a:ext cx="1203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uk-UA" sz="1200" dirty="0">
                <a:solidFill>
                  <a:schemeClr val="bg1"/>
                </a:solidFill>
                <a:ea typeface="Times New Roman" panose="02020603050405020304" pitchFamily="18" charset="0"/>
              </a:rPr>
              <a:t>Фото гри «Том»</a:t>
            </a:r>
            <a:endParaRPr lang="ru-RU" sz="1200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97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" y="0"/>
            <a:ext cx="12192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4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1" name="Table 2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250348"/>
              </p:ext>
            </p:extLst>
          </p:nvPr>
        </p:nvGraphicFramePr>
        <p:xfrm>
          <a:off x="6557139" y="789535"/>
          <a:ext cx="5364480" cy="5364480"/>
        </p:xfrm>
        <a:graphic>
          <a:graphicData uri="http://schemas.openxmlformats.org/drawingml/2006/table">
            <a:tbl>
              <a:tblPr bandRow="1"/>
              <a:tblGrid>
                <a:gridCol w="357632">
                  <a:extLst>
                    <a:ext uri="{9D8B030D-6E8A-4147-A177-3AD203B41FA5}">
                      <a16:colId xmlns:a16="http://schemas.microsoft.com/office/drawing/2014/main" val="3456868953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3290672236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1424795455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4269233515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292804420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4044204806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2719420743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120592514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3751508096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3283126363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872032919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2050700236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700421945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4075901546"/>
                    </a:ext>
                  </a:extLst>
                </a:gridCol>
                <a:gridCol w="357632">
                  <a:extLst>
                    <a:ext uri="{9D8B030D-6E8A-4147-A177-3AD203B41FA5}">
                      <a16:colId xmlns:a16="http://schemas.microsoft.com/office/drawing/2014/main" val="3451383704"/>
                    </a:ext>
                  </a:extLst>
                </a:gridCol>
              </a:tblGrid>
              <a:tr h="357632">
                <a:tc>
                  <a:txBody>
                    <a:bodyPr/>
                    <a:lstStyle/>
                    <a:p>
                      <a:pPr marL="72000" algn="l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baseline="30000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baseline="30000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757101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401805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baseline="30000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464640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331221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723719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baseline="30000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321811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baseline="30000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836642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246585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baseline="30000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75066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baseline="30000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baseline="3000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131677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885074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baseline="30000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807908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105038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baseline="30000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837629"/>
                  </a:ext>
                </a:extLst>
              </a:tr>
              <a:tr h="357632"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20000"/>
                        </a:lnSpc>
                        <a:spcAft>
                          <a:spcPts val="700"/>
                        </a:spcAft>
                      </a:pPr>
                      <a:r>
                        <a:rPr lang="uk-UA" sz="1800" b="1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182853"/>
                  </a:ext>
                </a:extLst>
              </a:tr>
            </a:tbl>
          </a:graphicData>
        </a:graphic>
      </p:graphicFrame>
      <p:sp>
        <p:nvSpPr>
          <p:cNvPr id="282" name="Rectangle 281"/>
          <p:cNvSpPr/>
          <p:nvPr/>
        </p:nvSpPr>
        <p:spPr>
          <a:xfrm>
            <a:off x="132079" y="124705"/>
            <a:ext cx="6425059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uk-UA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По горизонталі:</a:t>
            </a:r>
            <a:endParaRPr lang="ru-RU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000" dirty="0">
                <a:solidFill>
                  <a:schemeClr val="bg1"/>
                </a:solidFill>
                <a:ea typeface="Times New Roman" panose="02020603050405020304" pitchFamily="18" charset="0"/>
              </a:rPr>
              <a:t>1. Вигаданий, уявний світ, який функціонує в інтернеті.</a:t>
            </a:r>
          </a:p>
          <a:p>
            <a:pPr>
              <a:spcAft>
                <a:spcPts val="0"/>
              </a:spcAft>
            </a:pPr>
            <a:r>
              <a:rPr lang="uk-UA" sz="2000" dirty="0">
                <a:solidFill>
                  <a:schemeClr val="bg1"/>
                </a:solidFill>
                <a:ea typeface="Times New Roman" panose="02020603050405020304" pitchFamily="18" charset="0"/>
              </a:rPr>
              <a:t>3. Публіка, спільнота людей, які є прихильниками певного медіа.</a:t>
            </a:r>
          </a:p>
          <a:p>
            <a:pPr>
              <a:spcAft>
                <a:spcPts val="0"/>
              </a:spcAft>
            </a:pPr>
            <a:r>
              <a:rPr lang="uk-UA" sz="2000" dirty="0">
                <a:solidFill>
                  <a:schemeClr val="bg1"/>
                </a:solidFill>
                <a:ea typeface="Times New Roman" panose="02020603050405020304" pitchFamily="18" charset="0"/>
              </a:rPr>
              <a:t>5. Щоденне, щотижневе або двотижневе періодичне  видання у формі складених аркушів; містить новини і коментарі.</a:t>
            </a:r>
          </a:p>
          <a:p>
            <a:pPr>
              <a:spcAft>
                <a:spcPts val="0"/>
              </a:spcAft>
            </a:pPr>
            <a:r>
              <a:rPr lang="uk-UA" sz="2000" dirty="0">
                <a:solidFill>
                  <a:schemeClr val="bg1"/>
                </a:solidFill>
                <a:ea typeface="Times New Roman" panose="02020603050405020304" pitchFamily="18" charset="0"/>
              </a:rPr>
              <a:t>7. Текст із  можливостями переходів (посиланнями, інтерактивними вставками).</a:t>
            </a:r>
          </a:p>
          <a:p>
            <a:pPr>
              <a:spcAft>
                <a:spcPts val="0"/>
              </a:spcAft>
            </a:pPr>
            <a:r>
              <a:rPr lang="uk-UA" sz="2000" dirty="0">
                <a:solidFill>
                  <a:schemeClr val="bg1"/>
                </a:solidFill>
                <a:ea typeface="Times New Roman" panose="02020603050405020304" pitchFamily="18" charset="0"/>
              </a:rPr>
              <a:t>9.  Присутність у мережевому просторі.</a:t>
            </a:r>
          </a:p>
          <a:p>
            <a:pPr>
              <a:spcAft>
                <a:spcPts val="0"/>
              </a:spcAft>
            </a:pPr>
            <a:r>
              <a:rPr lang="uk-UA" sz="2000" dirty="0">
                <a:solidFill>
                  <a:schemeClr val="bg1"/>
                </a:solidFill>
                <a:ea typeface="Times New Roman" panose="02020603050405020304" pitchFamily="18" charset="0"/>
              </a:rPr>
              <a:t>10. Мультимедійний формат, який базується на довгому тексті.</a:t>
            </a:r>
          </a:p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</a:rPr>
              <a:t>По вертикалі: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uk-UA" sz="2000" dirty="0">
                <a:solidFill>
                  <a:schemeClr val="bg1"/>
                </a:solidFill>
              </a:rPr>
              <a:t>2. Вид щоденної газети зі спеціальним видавничим форматом —  А3.</a:t>
            </a:r>
          </a:p>
          <a:p>
            <a:r>
              <a:rPr lang="uk-UA" sz="2000" dirty="0">
                <a:solidFill>
                  <a:schemeClr val="bg1"/>
                </a:solidFill>
              </a:rPr>
              <a:t>4. Висвітлення інформації за допомогою різних медійних платформ —  вербального тексту, фотографії, аудіо, відео, графіки, анімації та інших похідних від них форм.</a:t>
            </a:r>
          </a:p>
          <a:p>
            <a:r>
              <a:rPr lang="uk-UA" sz="2000" dirty="0">
                <a:solidFill>
                  <a:schemeClr val="bg1"/>
                </a:solidFill>
              </a:rPr>
              <a:t>6. Друковані засоби масової інформації.</a:t>
            </a:r>
          </a:p>
          <a:p>
            <a:r>
              <a:rPr lang="uk-UA" sz="2000" dirty="0">
                <a:solidFill>
                  <a:schemeClr val="bg1"/>
                </a:solidFill>
              </a:rPr>
              <a:t>8. Інформаційний зміст медіа (текст, фото, відео, аудіо  тощо).</a:t>
            </a:r>
          </a:p>
        </p:txBody>
      </p:sp>
    </p:spTree>
    <p:extLst>
      <p:ext uri="{BB962C8B-B14F-4D97-AF65-F5344CB8AC3E}">
        <p14:creationId xmlns:p14="http://schemas.microsoft.com/office/powerpoint/2010/main" val="1252630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4232" y="2935412"/>
            <a:ext cx="10450286" cy="100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7200" dirty="0" err="1">
                <a:solidFill>
                  <a:schemeClr val="bg1"/>
                </a:solidFill>
                <a:latin typeface="+mj-lt"/>
              </a:rPr>
              <a:t>Віртуальність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8596" y="4652032"/>
            <a:ext cx="9954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від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лат.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virtus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–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потенційний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можливий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–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вигаданий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уявний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– це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може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бути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людина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предмет або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дія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яка не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присутня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у реальному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часі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а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існує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у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нашій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уяві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або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імітується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за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допомогою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певних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технологій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840804" y="4160457"/>
            <a:ext cx="512690" cy="131061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reeform 5"/>
          <p:cNvSpPr>
            <a:spLocks/>
          </p:cNvSpPr>
          <p:nvPr/>
        </p:nvSpPr>
        <p:spPr bwMode="auto">
          <a:xfrm>
            <a:off x="5445853" y="1206345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ÐÐ°ÑÑÐ¸Ð½ÐºÐ¸ Ð¿Ð¾ Ð·Ð°Ð¿ÑÐ¾ÑÑ virtual world icon 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93" y="1503594"/>
            <a:ext cx="862997" cy="86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411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solidFill>
            <a:schemeClr val="bg1">
              <a:lumMod val="85000"/>
            </a:schemeClr>
          </a:solidFill>
        </p:spPr>
      </p:sp>
      <p:sp>
        <p:nvSpPr>
          <p:cNvPr id="6" name="Rectangle: Rounded Corners 5"/>
          <p:cNvSpPr/>
          <p:nvPr/>
        </p:nvSpPr>
        <p:spPr>
          <a:xfrm>
            <a:off x="1059543" y="1335314"/>
            <a:ext cx="5709605" cy="4430394"/>
          </a:xfrm>
          <a:prstGeom prst="roundRect">
            <a:avLst>
              <a:gd name="adj" fmla="val 8116"/>
            </a:avLst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20813" y="761115"/>
            <a:ext cx="2250891" cy="2250891"/>
            <a:chOff x="1220118" y="2343274"/>
            <a:chExt cx="2450851" cy="2450851"/>
          </a:xfrm>
        </p:grpSpPr>
        <p:sp>
          <p:nvSpPr>
            <p:cNvPr id="16" name="Oval 15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12800" dist="50800" dir="5400000" sx="82000" sy="8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21" name="Freeform: Shape 20"/>
          <p:cNvSpPr/>
          <p:nvPr/>
        </p:nvSpPr>
        <p:spPr>
          <a:xfrm>
            <a:off x="1231535" y="1595487"/>
            <a:ext cx="629445" cy="582145"/>
          </a:xfrm>
          <a:custGeom>
            <a:avLst/>
            <a:gdLst/>
            <a:ahLst/>
            <a:cxnLst/>
            <a:rect l="l" t="t" r="r" b="b"/>
            <a:pathLst>
              <a:path w="770005" h="712143">
                <a:moveTo>
                  <a:pt x="704725" y="0"/>
                </a:moveTo>
                <a:lnTo>
                  <a:pt x="770005" y="103854"/>
                </a:lnTo>
                <a:cubicBezTo>
                  <a:pt x="715605" y="126603"/>
                  <a:pt x="675547" y="160479"/>
                  <a:pt x="649831" y="205483"/>
                </a:cubicBezTo>
                <a:cubicBezTo>
                  <a:pt x="624114" y="250486"/>
                  <a:pt x="609773" y="316013"/>
                  <a:pt x="606805" y="402064"/>
                </a:cubicBezTo>
                <a:lnTo>
                  <a:pt x="746267" y="402064"/>
                </a:lnTo>
                <a:lnTo>
                  <a:pt x="746267" y="712143"/>
                </a:lnTo>
                <a:lnTo>
                  <a:pt x="459926" y="712143"/>
                </a:lnTo>
                <a:lnTo>
                  <a:pt x="459926" y="467344"/>
                </a:lnTo>
                <a:cubicBezTo>
                  <a:pt x="459926" y="334806"/>
                  <a:pt x="475751" y="238864"/>
                  <a:pt x="507402" y="179519"/>
                </a:cubicBezTo>
                <a:cubicBezTo>
                  <a:pt x="548944" y="100392"/>
                  <a:pt x="614718" y="40553"/>
                  <a:pt x="704725" y="0"/>
                </a:cubicBezTo>
                <a:close/>
                <a:moveTo>
                  <a:pt x="244799" y="0"/>
                </a:moveTo>
                <a:lnTo>
                  <a:pt x="310079" y="103854"/>
                </a:lnTo>
                <a:cubicBezTo>
                  <a:pt x="255679" y="126603"/>
                  <a:pt x="215621" y="160479"/>
                  <a:pt x="189905" y="205483"/>
                </a:cubicBezTo>
                <a:cubicBezTo>
                  <a:pt x="164189" y="250486"/>
                  <a:pt x="149847" y="316013"/>
                  <a:pt x="146880" y="402064"/>
                </a:cubicBezTo>
                <a:lnTo>
                  <a:pt x="286341" y="402064"/>
                </a:lnTo>
                <a:lnTo>
                  <a:pt x="286341" y="712143"/>
                </a:lnTo>
                <a:lnTo>
                  <a:pt x="0" y="712143"/>
                </a:lnTo>
                <a:lnTo>
                  <a:pt x="0" y="467344"/>
                </a:lnTo>
                <a:cubicBezTo>
                  <a:pt x="0" y="334806"/>
                  <a:pt x="15826" y="238864"/>
                  <a:pt x="47476" y="179519"/>
                </a:cubicBezTo>
                <a:cubicBezTo>
                  <a:pt x="89018" y="100392"/>
                  <a:pt x="154793" y="40553"/>
                  <a:pt x="2447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39589" y="5100452"/>
            <a:ext cx="3246865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Montserrat ExtraBold" panose="00000900000000000000" pitchFamily="50" charset="0"/>
                <a:cs typeface="Segoe UI" panose="020B0502040204020203" pitchFamily="34" charset="0"/>
              </a:rPr>
              <a:t>~TOMMY ANDERSON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46739" y="2801642"/>
            <a:ext cx="5039715" cy="2274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20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quick, brown fox jumps over a lazy dog. DJs flock by when MTV ax quiz prog. Junk MTV quiz graced by fox whelps. Bawds jog, flick quartz, vex nymphs. </a:t>
            </a:r>
            <a:r>
              <a:rPr lang="en-US" sz="20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quick, brown fox jumps over a lazy dog. DJs flock by when MTV ax quiz prog. </a:t>
            </a:r>
          </a:p>
        </p:txBody>
      </p:sp>
    </p:spTree>
    <p:extLst>
      <p:ext uri="{BB962C8B-B14F-4D97-AF65-F5344CB8AC3E}">
        <p14:creationId xmlns:p14="http://schemas.microsoft.com/office/powerpoint/2010/main" val="288019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>
                  <a:alpha val="82000"/>
                </a:schemeClr>
              </a:gs>
              <a:gs pos="100000">
                <a:schemeClr val="accent5">
                  <a:alpha val="8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956844" y="2547039"/>
            <a:ext cx="7991315" cy="4148401"/>
            <a:chOff x="4064755" y="2231064"/>
            <a:chExt cx="7665488" cy="4458472"/>
          </a:xfrm>
        </p:grpSpPr>
        <p:sp>
          <p:nvSpPr>
            <p:cNvPr id="15" name="Rectangle: Rounded Corners 5"/>
            <p:cNvSpPr/>
            <p:nvPr/>
          </p:nvSpPr>
          <p:spPr>
            <a:xfrm>
              <a:off x="4064755" y="2231064"/>
              <a:ext cx="7558286" cy="4458472"/>
            </a:xfrm>
            <a:prstGeom prst="roundRect">
              <a:avLst>
                <a:gd name="adj" fmla="val 8116"/>
              </a:avLst>
            </a:pr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13035" y="2419290"/>
              <a:ext cx="6217208" cy="13727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Гра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є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добровільним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процесом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і не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може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відбуватися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під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примусом. </a:t>
              </a:r>
            </a:p>
            <a:p>
              <a:pPr marL="285750" indent="-28575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Вона не продиктована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якоюсь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необхідністю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або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моральним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обов’язком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. 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839998" y="3804674"/>
              <a:ext cx="6682242" cy="2728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Люди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грають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у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вільний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час. Вона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завжди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є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протиставленням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побуту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та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повсякденному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життю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, але разом з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тим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ставлення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до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гри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досить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серйозне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. </a:t>
              </a:r>
            </a:p>
            <a:p>
              <a:pPr marL="285750" indent="-28575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Гра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обмежена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часом та простором (вона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відбувається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тут і зараз). </a:t>
              </a:r>
            </a:p>
            <a:p>
              <a:pPr marL="285750" indent="-28575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Вона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має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свій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порядок, а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також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передбачає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певне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напруження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у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гравця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. </a:t>
              </a:r>
            </a:p>
            <a:p>
              <a:pPr marL="285750" indent="-28575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Людина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бажає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здійснити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цю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уявну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боротьбу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 за </a:t>
              </a:r>
              <a:r>
                <a:rPr lang="ru-RU" sz="2000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щось</a:t>
              </a:r>
              <a:r>
                <a:rPr lang="ru-RU" sz="2000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.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0" y="743735"/>
            <a:ext cx="47488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5400" dirty="0" err="1">
                <a:solidFill>
                  <a:schemeClr val="bg1"/>
                </a:solidFill>
                <a:latin typeface="+mj-lt"/>
              </a:rPr>
              <a:t>Йоган</a:t>
            </a:r>
            <a:r>
              <a:rPr lang="uk-UA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uk-UA" sz="5400" dirty="0" err="1">
                <a:solidFill>
                  <a:schemeClr val="bg1"/>
                </a:solidFill>
                <a:latin typeface="+mj-lt"/>
              </a:rPr>
              <a:t>Хейзенги</a:t>
            </a:r>
            <a:endParaRPr lang="uk-UA" sz="54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accent4"/>
                </a:solidFill>
                <a:latin typeface="+mj-lt"/>
              </a:rPr>
              <a:t>«Homo </a:t>
            </a:r>
            <a:r>
              <a:rPr lang="en-US" sz="4000" b="1" dirty="0" err="1">
                <a:solidFill>
                  <a:schemeClr val="accent4"/>
                </a:solidFill>
                <a:latin typeface="+mj-lt"/>
              </a:rPr>
              <a:t>ludens</a:t>
            </a:r>
            <a:r>
              <a:rPr lang="en-US" sz="4000" b="1" dirty="0">
                <a:solidFill>
                  <a:schemeClr val="accent4"/>
                </a:solidFill>
                <a:latin typeface="+mj-lt"/>
              </a:rPr>
              <a:t>»</a:t>
            </a:r>
            <a:endParaRPr lang="ru-RU" sz="4000" b="1" dirty="0">
              <a:solidFill>
                <a:schemeClr val="accent4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ru-RU" sz="3600" dirty="0">
                <a:solidFill>
                  <a:schemeClr val="bg1"/>
                </a:solidFill>
                <a:latin typeface="+mj-lt"/>
              </a:rPr>
              <a:t>1938 р.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2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8444" cy="68580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5145081" y="728261"/>
            <a:ext cx="735910" cy="73591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5265501" y="850415"/>
            <a:ext cx="486640" cy="4878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01582" y="2069858"/>
            <a:ext cx="2357538" cy="2357538"/>
            <a:chOff x="3354905" y="1853407"/>
            <a:chExt cx="2250891" cy="2250891"/>
          </a:xfrm>
        </p:grpSpPr>
        <p:grpSp>
          <p:nvGrpSpPr>
            <p:cNvPr id="16" name="Group 15"/>
            <p:cNvGrpSpPr/>
            <p:nvPr/>
          </p:nvGrpSpPr>
          <p:grpSpPr>
            <a:xfrm>
              <a:off x="3354905" y="1853407"/>
              <a:ext cx="2250891" cy="2250891"/>
              <a:chOff x="1220118" y="2343274"/>
              <a:chExt cx="2450851" cy="2450851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1">
                  <a:alpha val="13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12800" dist="50800" dir="5400000" sx="82000" sy="8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latin typeface="Montserrat" panose="00000500000000000000" pitchFamily="50" charset="0"/>
                </a:endParaRPr>
              </a:p>
            </p:txBody>
          </p:sp>
        </p:grpSp>
        <p:sp>
          <p:nvSpPr>
            <p:cNvPr id="20" name="Freeform: Shape 20"/>
            <p:cNvSpPr/>
            <p:nvPr/>
          </p:nvSpPr>
          <p:spPr>
            <a:xfrm>
              <a:off x="4165627" y="2687779"/>
              <a:ext cx="629445" cy="582145"/>
            </a:xfrm>
            <a:custGeom>
              <a:avLst/>
              <a:gdLst/>
              <a:ahLst/>
              <a:cxnLst/>
              <a:rect l="l" t="t" r="r" b="b"/>
              <a:pathLst>
                <a:path w="770005" h="712143">
                  <a:moveTo>
                    <a:pt x="704725" y="0"/>
                  </a:moveTo>
                  <a:lnTo>
                    <a:pt x="770005" y="103854"/>
                  </a:lnTo>
                  <a:cubicBezTo>
                    <a:pt x="715605" y="126603"/>
                    <a:pt x="675547" y="160479"/>
                    <a:pt x="649831" y="205483"/>
                  </a:cubicBezTo>
                  <a:cubicBezTo>
                    <a:pt x="624114" y="250486"/>
                    <a:pt x="609773" y="316013"/>
                    <a:pt x="606805" y="402064"/>
                  </a:cubicBezTo>
                  <a:lnTo>
                    <a:pt x="746267" y="402064"/>
                  </a:lnTo>
                  <a:lnTo>
                    <a:pt x="746267" y="712143"/>
                  </a:lnTo>
                  <a:lnTo>
                    <a:pt x="459926" y="712143"/>
                  </a:lnTo>
                  <a:lnTo>
                    <a:pt x="459926" y="467344"/>
                  </a:lnTo>
                  <a:cubicBezTo>
                    <a:pt x="459926" y="334806"/>
                    <a:pt x="475751" y="238864"/>
                    <a:pt x="507402" y="179519"/>
                  </a:cubicBezTo>
                  <a:cubicBezTo>
                    <a:pt x="548944" y="100392"/>
                    <a:pt x="614718" y="40553"/>
                    <a:pt x="704725" y="0"/>
                  </a:cubicBezTo>
                  <a:close/>
                  <a:moveTo>
                    <a:pt x="244799" y="0"/>
                  </a:moveTo>
                  <a:lnTo>
                    <a:pt x="310079" y="103854"/>
                  </a:lnTo>
                  <a:cubicBezTo>
                    <a:pt x="255679" y="126603"/>
                    <a:pt x="215621" y="160479"/>
                    <a:pt x="189905" y="205483"/>
                  </a:cubicBezTo>
                  <a:cubicBezTo>
                    <a:pt x="164189" y="250486"/>
                    <a:pt x="149847" y="316013"/>
                    <a:pt x="146880" y="402064"/>
                  </a:cubicBezTo>
                  <a:lnTo>
                    <a:pt x="286341" y="402064"/>
                  </a:lnTo>
                  <a:lnTo>
                    <a:pt x="286341" y="712143"/>
                  </a:lnTo>
                  <a:lnTo>
                    <a:pt x="0" y="712143"/>
                  </a:lnTo>
                  <a:lnTo>
                    <a:pt x="0" y="467344"/>
                  </a:lnTo>
                  <a:cubicBezTo>
                    <a:pt x="0" y="334806"/>
                    <a:pt x="15826" y="238864"/>
                    <a:pt x="47476" y="179519"/>
                  </a:cubicBezTo>
                  <a:cubicBezTo>
                    <a:pt x="89018" y="100392"/>
                    <a:pt x="154793" y="40553"/>
                    <a:pt x="2447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516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3" name="Picture 12" descr="История возникновения, становления, развития компьютерных видеоигр (26 фото)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68" y="1423690"/>
            <a:ext cx="5477974" cy="39877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53048" y="2626563"/>
            <a:ext cx="4907771" cy="1581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+mj-lt"/>
              </a:rPr>
              <a:t>англійський </a:t>
            </a:r>
            <a:r>
              <a:rPr lang="ru-RU" sz="4000" dirty="0" err="1">
                <a:solidFill>
                  <a:schemeClr val="bg1"/>
                </a:solidFill>
                <a:latin typeface="+mj-lt"/>
              </a:rPr>
              <a:t>вчений</a:t>
            </a:r>
            <a:r>
              <a:rPr lang="ru-RU" sz="40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+mj-lt"/>
              </a:rPr>
              <a:t>А. Дуглас</a:t>
            </a:r>
          </a:p>
          <a:p>
            <a:pPr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+mj-lt"/>
              </a:rPr>
              <a:t>1952 </a:t>
            </a:r>
            <a:r>
              <a:rPr lang="uk-UA" sz="4000" dirty="0">
                <a:solidFill>
                  <a:schemeClr val="bg1"/>
                </a:solidFill>
                <a:latin typeface="+mj-lt"/>
              </a:rPr>
              <a:t>р.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3308519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462268" y="5516073"/>
            <a:ext cx="4458931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uk-UA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Фото: гра «хрестики нулики»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65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0" name="Picture 9" descr="История возникновения, становления, развития компьютерных видеоигр (26 фото)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16" y="1477768"/>
            <a:ext cx="5478926" cy="38795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53048" y="2626563"/>
            <a:ext cx="4907771" cy="1581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+mj-lt"/>
              </a:rPr>
              <a:t>Ральф </a:t>
            </a:r>
            <a:r>
              <a:rPr lang="ru-RU" sz="4000" dirty="0" err="1">
                <a:solidFill>
                  <a:schemeClr val="bg1"/>
                </a:solidFill>
                <a:latin typeface="+mj-lt"/>
              </a:rPr>
              <a:t>Баер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+mj-lt"/>
              </a:rPr>
              <a:t>Нью Йорк (США)</a:t>
            </a:r>
          </a:p>
          <a:p>
            <a:pPr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+mj-lt"/>
              </a:rPr>
              <a:t>1966 </a:t>
            </a:r>
            <a:r>
              <a:rPr lang="uk-UA" sz="4000" dirty="0">
                <a:solidFill>
                  <a:schemeClr val="bg1"/>
                </a:solidFill>
                <a:latin typeface="+mj-lt"/>
              </a:rPr>
              <a:t>р.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3308519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462268" y="5516073"/>
            <a:ext cx="4458931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Фото: 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гра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«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Теніс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на 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двох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28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1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59" y="0"/>
            <a:ext cx="5476783" cy="3075262"/>
          </a:xfrm>
          <a:prstGeom prst="rect">
            <a:avLst/>
          </a:prstGeom>
        </p:spPr>
      </p:pic>
      <p:pic>
        <p:nvPicPr>
          <p:cNvPr id="13" name="Picture 12" descr="История возникновения, становления, развития компьютерных видеоигр (26 фото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68" y="3052359"/>
            <a:ext cx="5477974" cy="40983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53048" y="2355111"/>
            <a:ext cx="4907771" cy="2124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+mj-lt"/>
              </a:rPr>
              <a:t>Технологічний </a:t>
            </a:r>
            <a:r>
              <a:rPr lang="ru-RU" sz="4000" dirty="0" err="1">
                <a:solidFill>
                  <a:schemeClr val="bg1"/>
                </a:solidFill>
                <a:latin typeface="+mj-lt"/>
              </a:rPr>
              <a:t>університет</a:t>
            </a:r>
            <a:r>
              <a:rPr lang="ru-RU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+mj-lt"/>
              </a:rPr>
              <a:t>Массачусет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+mj-lt"/>
              </a:rPr>
              <a:t>1961 р.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3308519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783530" y="3109772"/>
            <a:ext cx="4458931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Фото: 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гра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«</a:t>
            </a:r>
            <a:r>
              <a:rPr lang="de-A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SpaceWar</a:t>
            </a:r>
            <a:r>
              <a:rPr lang="de-A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07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9" name="Picture 18" descr="odyssey1.gif (21794 bytes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209" y="0"/>
            <a:ext cx="4109013" cy="279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Image result for Pac-Ma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8380"/>
          <a:stretch/>
        </p:blipFill>
        <p:spPr bwMode="auto">
          <a:xfrm>
            <a:off x="1940209" y="2793800"/>
            <a:ext cx="4109013" cy="406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516548" y="1070752"/>
            <a:ext cx="5509548" cy="46935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u="sng" dirty="0">
                <a:solidFill>
                  <a:schemeClr val="bg1"/>
                </a:solidFill>
                <a:latin typeface="+mj-lt"/>
              </a:rPr>
              <a:t>Початок 80-х:</a:t>
            </a:r>
          </a:p>
          <a:p>
            <a:pPr>
              <a:lnSpc>
                <a:spcPct val="80000"/>
              </a:lnSpc>
            </a:pPr>
            <a:endParaRPr lang="ru-RU" sz="40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4400" b="1" dirty="0">
                <a:solidFill>
                  <a:schemeClr val="bg1"/>
                </a:solidFill>
                <a:latin typeface="+mj-lt"/>
              </a:rPr>
              <a:t>Odyssey 2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→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Phillips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Mattel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→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Intellivision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</a:t>
            </a:r>
            <a:endParaRPr lang="uk-UA" sz="4400" b="1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4400" b="1" dirty="0">
                <a:solidFill>
                  <a:schemeClr val="bg1"/>
                </a:solidFill>
                <a:latin typeface="+mj-lt"/>
              </a:rPr>
              <a:t>Namco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→ 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Pac-Man</a:t>
            </a:r>
            <a:endParaRPr lang="uk-UA" sz="44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4400" b="1" dirty="0">
                <a:solidFill>
                  <a:schemeClr val="bg1"/>
                </a:solidFill>
                <a:latin typeface="+mj-lt"/>
              </a:rPr>
              <a:t>Atari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→ 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Asteroids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Infocom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→</a:t>
            </a:r>
            <a:r>
              <a:rPr lang="uk-UA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Zork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4624" y="3308519"/>
            <a:ext cx="853022" cy="218060"/>
            <a:chOff x="795585" y="3421099"/>
            <a:chExt cx="1066015" cy="272508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6309232" y="227676"/>
            <a:ext cx="4458931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Фото: </a:t>
            </a:r>
            <a:r>
              <a:rPr lang="ru-RU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Гра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«</a:t>
            </a:r>
            <a:r>
              <a:rPr lang="de-A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Odyssey</a:t>
            </a:r>
            <a:r>
              <a:rPr lang="de-A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09232" y="6299646"/>
            <a:ext cx="4458931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Фото:Гра «</a:t>
            </a:r>
            <a:r>
              <a:rPr lang="de-A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Pac</a:t>
            </a:r>
            <a:r>
              <a:rPr lang="de-A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-Man»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68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FFFFFF"/>
      </a:hlink>
      <a:folHlink>
        <a:srgbClr val="FFFFF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5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9697</TotalTime>
  <Words>633</Words>
  <Application>Microsoft Office PowerPoint</Application>
  <PresentationFormat>Широкий екран</PresentationFormat>
  <Paragraphs>303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7" baseType="lpstr">
      <vt:lpstr>Arial</vt:lpstr>
      <vt:lpstr>Calibri</vt:lpstr>
      <vt:lpstr>Montserrat</vt:lpstr>
      <vt:lpstr>Montserrat ExtraBold</vt:lpstr>
      <vt:lpstr>Montserrat Light</vt:lpstr>
      <vt:lpstr>Montserrat SemiBold</vt:lpstr>
      <vt:lpstr>Roboto Condensed Light</vt:lpstr>
      <vt:lpstr>Segoe UI</vt:lpstr>
      <vt:lpstr>Segoe UI Light</vt:lpstr>
      <vt:lpstr>Symbol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910</cp:revision>
  <dcterms:created xsi:type="dcterms:W3CDTF">2017-04-03T03:04:12Z</dcterms:created>
  <dcterms:modified xsi:type="dcterms:W3CDTF">2019-07-29T13:43:52Z</dcterms:modified>
</cp:coreProperties>
</file>